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1"/>
  </p:notesMasterIdLst>
  <p:sldIdLst>
    <p:sldId id="256" r:id="rId2"/>
    <p:sldId id="257" r:id="rId3"/>
    <p:sldId id="258" r:id="rId4"/>
    <p:sldId id="259" r:id="rId5"/>
    <p:sldId id="260" r:id="rId6"/>
    <p:sldId id="261" r:id="rId7"/>
    <p:sldId id="262" r:id="rId8"/>
    <p:sldId id="263" r:id="rId9"/>
    <p:sldId id="264" r:id="rId10"/>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71" d="100"/>
          <a:sy n="71" d="100"/>
        </p:scale>
        <p:origin x="562"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293954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1.png"/><Relationship Id="rId7"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png"/><Relationship Id="rId7"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 Id="rId9"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19.png"/><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21.png"/><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75000"/>
            </a:srgbClr>
          </a:solidFill>
          <a:ln/>
        </p:spPr>
        <p:txBody>
          <a:bodyPr/>
          <a:lstStyle/>
          <a:p>
            <a:endParaRPr lang="en-IN"/>
          </a:p>
        </p:txBody>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pic>
        <p:nvPicPr>
          <p:cNvPr id="5" name="Image 2" descr="preencoded.png"/>
          <p:cNvPicPr>
            <a:picLocks noChangeAspect="1"/>
          </p:cNvPicPr>
          <p:nvPr/>
        </p:nvPicPr>
        <p:blipFill>
          <a:blip r:embed="rId5"/>
          <a:stretch>
            <a:fillRect/>
          </a:stretch>
        </p:blipFill>
        <p:spPr>
          <a:xfrm>
            <a:off x="215979" y="1587579"/>
            <a:ext cx="5054441" cy="5054441"/>
          </a:xfrm>
          <a:prstGeom prst="rect">
            <a:avLst/>
          </a:prstGeom>
        </p:spPr>
      </p:pic>
      <p:sp>
        <p:nvSpPr>
          <p:cNvPr id="6" name="Text 1"/>
          <p:cNvSpPr/>
          <p:nvPr/>
        </p:nvSpPr>
        <p:spPr>
          <a:xfrm>
            <a:off x="6091238" y="1468279"/>
            <a:ext cx="7934325" cy="1490663"/>
          </a:xfrm>
          <a:prstGeom prst="rect">
            <a:avLst/>
          </a:prstGeom>
          <a:noFill/>
          <a:ln/>
        </p:spPr>
        <p:txBody>
          <a:bodyPr wrap="square" rtlCol="0" anchor="t"/>
          <a:lstStyle/>
          <a:p>
            <a:pPr marL="0" indent="0">
              <a:lnSpc>
                <a:spcPts val="5868"/>
              </a:lnSpc>
              <a:buNone/>
            </a:pPr>
            <a:r>
              <a:rPr lang="en-US" sz="4695" dirty="0">
                <a:solidFill>
                  <a:srgbClr val="FFFFFF"/>
                </a:solidFill>
                <a:latin typeface="Roboto" pitchFamily="34" charset="0"/>
                <a:ea typeface="Roboto" pitchFamily="34" charset="-122"/>
                <a:cs typeface="Roboto" pitchFamily="34" charset="-120"/>
              </a:rPr>
              <a:t>Quora Question Answering: A Comprehensive Approach</a:t>
            </a:r>
            <a:endParaRPr lang="en-US" sz="4695" dirty="0"/>
          </a:p>
        </p:txBody>
      </p:sp>
      <p:sp>
        <p:nvSpPr>
          <p:cNvPr id="7" name="Text 2"/>
          <p:cNvSpPr/>
          <p:nvPr/>
        </p:nvSpPr>
        <p:spPr>
          <a:xfrm>
            <a:off x="6091238" y="3218140"/>
            <a:ext cx="7934325" cy="829747"/>
          </a:xfrm>
          <a:prstGeom prst="rect">
            <a:avLst/>
          </a:prstGeom>
          <a:noFill/>
          <a:ln/>
        </p:spPr>
        <p:txBody>
          <a:bodyPr wrap="square" rtlCol="0" anchor="t"/>
          <a:lstStyle/>
          <a:p>
            <a:pPr marL="0" indent="0">
              <a:lnSpc>
                <a:spcPts val="2177"/>
              </a:lnSpc>
              <a:buNone/>
            </a:pPr>
            <a:r>
              <a:rPr lang="en-US" sz="1361" dirty="0">
                <a:solidFill>
                  <a:srgbClr val="CFD0D8"/>
                </a:solidFill>
                <a:latin typeface="Roboto" pitchFamily="34" charset="0"/>
                <a:ea typeface="Roboto" pitchFamily="34" charset="-122"/>
                <a:cs typeface="Roboto" pitchFamily="34" charset="-120"/>
              </a:rPr>
              <a:t>This project aims to develop a state-of-the-art question-answering model using the Quora Question Answer Dataset. We explore various NLP models to create an AI system capable of understanding and generating human-like responses.</a:t>
            </a:r>
            <a:endParaRPr lang="en-US" sz="1361" dirty="0"/>
          </a:p>
        </p:txBody>
      </p:sp>
      <p:sp>
        <p:nvSpPr>
          <p:cNvPr id="8" name="Text 3"/>
          <p:cNvSpPr/>
          <p:nvPr/>
        </p:nvSpPr>
        <p:spPr>
          <a:xfrm>
            <a:off x="6091238" y="4242197"/>
            <a:ext cx="7934325" cy="553164"/>
          </a:xfrm>
          <a:prstGeom prst="rect">
            <a:avLst/>
          </a:prstGeom>
          <a:noFill/>
          <a:ln/>
        </p:spPr>
        <p:txBody>
          <a:bodyPr wrap="square" rtlCol="0" anchor="t"/>
          <a:lstStyle/>
          <a:p>
            <a:pPr marL="0" indent="0">
              <a:lnSpc>
                <a:spcPts val="2177"/>
              </a:lnSpc>
              <a:buNone/>
            </a:pPr>
            <a:r>
              <a:rPr lang="en-US" sz="1361" dirty="0">
                <a:solidFill>
                  <a:srgbClr val="CFD0D8"/>
                </a:solidFill>
                <a:latin typeface="Roboto" pitchFamily="34" charset="0"/>
                <a:ea typeface="Roboto" pitchFamily="34" charset="-122"/>
                <a:cs typeface="Roboto" pitchFamily="34" charset="-120"/>
              </a:rPr>
              <a:t>We start by performing extensive data preprocessing, including text cleaning, tokenization, and sentence segmentation. </a:t>
            </a:r>
            <a:endParaRPr lang="en-US" sz="1361" dirty="0"/>
          </a:p>
        </p:txBody>
      </p:sp>
      <p:sp>
        <p:nvSpPr>
          <p:cNvPr id="9" name="Text 4"/>
          <p:cNvSpPr/>
          <p:nvPr/>
        </p:nvSpPr>
        <p:spPr>
          <a:xfrm>
            <a:off x="6091238" y="4989671"/>
            <a:ext cx="7934325" cy="553164"/>
          </a:xfrm>
          <a:prstGeom prst="rect">
            <a:avLst/>
          </a:prstGeom>
          <a:noFill/>
          <a:ln/>
        </p:spPr>
        <p:txBody>
          <a:bodyPr wrap="square" rtlCol="0" anchor="t"/>
          <a:lstStyle/>
          <a:p>
            <a:pPr marL="0" indent="0">
              <a:lnSpc>
                <a:spcPts val="2177"/>
              </a:lnSpc>
              <a:buNone/>
            </a:pPr>
            <a:r>
              <a:rPr lang="en-US" sz="1361" dirty="0">
                <a:solidFill>
                  <a:srgbClr val="CFD0D8"/>
                </a:solidFill>
                <a:latin typeface="Roboto" pitchFamily="34" charset="0"/>
                <a:ea typeface="Roboto" pitchFamily="34" charset="-122"/>
                <a:cs typeface="Roboto" pitchFamily="34" charset="-120"/>
              </a:rPr>
              <a:t>Next, we experiment with different language models such as BERT, GPT-2, and Transformer to train our question-answering model.</a:t>
            </a:r>
            <a:endParaRPr lang="en-US" sz="1361" dirty="0"/>
          </a:p>
        </p:txBody>
      </p:sp>
      <p:sp>
        <p:nvSpPr>
          <p:cNvPr id="10" name="Text 5"/>
          <p:cNvSpPr/>
          <p:nvPr/>
        </p:nvSpPr>
        <p:spPr>
          <a:xfrm>
            <a:off x="6091238" y="5737146"/>
            <a:ext cx="7934325" cy="553164"/>
          </a:xfrm>
          <a:prstGeom prst="rect">
            <a:avLst/>
          </a:prstGeom>
          <a:noFill/>
          <a:ln/>
        </p:spPr>
        <p:txBody>
          <a:bodyPr wrap="square" rtlCol="0" anchor="t"/>
          <a:lstStyle/>
          <a:p>
            <a:pPr marL="0" indent="0">
              <a:lnSpc>
                <a:spcPts val="2177"/>
              </a:lnSpc>
              <a:buNone/>
            </a:pPr>
            <a:r>
              <a:rPr lang="en-US" sz="1361" dirty="0">
                <a:solidFill>
                  <a:srgbClr val="CFD0D8"/>
                </a:solidFill>
                <a:latin typeface="Roboto" pitchFamily="34" charset="0"/>
                <a:ea typeface="Roboto" pitchFamily="34" charset="-122"/>
                <a:cs typeface="Roboto" pitchFamily="34" charset="-120"/>
              </a:rPr>
              <a:t> Finally, we evaluate the performance of our model using metrics like accuracy, precision, and recall to ensure the effectiveness of our comprehensive approach.</a:t>
            </a:r>
            <a:endParaRPr lang="en-US" sz="1361" dirty="0"/>
          </a:p>
        </p:txBody>
      </p:sp>
      <p:sp>
        <p:nvSpPr>
          <p:cNvPr id="11" name="Text 6"/>
          <p:cNvSpPr/>
          <p:nvPr/>
        </p:nvSpPr>
        <p:spPr>
          <a:xfrm>
            <a:off x="6091238" y="6484620"/>
            <a:ext cx="7934325" cy="276582"/>
          </a:xfrm>
          <a:prstGeom prst="rect">
            <a:avLst/>
          </a:prstGeom>
          <a:noFill/>
          <a:ln/>
        </p:spPr>
        <p:txBody>
          <a:bodyPr wrap="none" rtlCol="0" anchor="t"/>
          <a:lstStyle/>
          <a:p>
            <a:pPr marL="0" indent="0">
              <a:lnSpc>
                <a:spcPts val="2177"/>
              </a:lnSpc>
              <a:buNone/>
            </a:pPr>
            <a:r>
              <a:rPr lang="en-US" sz="1361" b="1" i="1" dirty="0">
                <a:solidFill>
                  <a:srgbClr val="CFD0D8"/>
                </a:solidFill>
                <a:latin typeface="Roboto" pitchFamily="34" charset="0"/>
                <a:ea typeface="Roboto" pitchFamily="34" charset="-122"/>
                <a:cs typeface="Roboto" pitchFamily="34" charset="-120"/>
              </a:rPr>
              <a:t>BY: GURBANI KAUR</a:t>
            </a:r>
            <a:endParaRPr lang="en-US" sz="1361"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75000"/>
            </a:srgbClr>
          </a:solidFill>
          <a:ln/>
        </p:spPr>
        <p:txBody>
          <a:bodyPr/>
          <a:lstStyle/>
          <a:p>
            <a:endParaRPr lang="en-IN"/>
          </a:p>
        </p:txBody>
      </p:sp>
      <p:sp>
        <p:nvSpPr>
          <p:cNvPr id="4" name="Text 1"/>
          <p:cNvSpPr/>
          <p:nvPr/>
        </p:nvSpPr>
        <p:spPr>
          <a:xfrm>
            <a:off x="864037" y="1610439"/>
            <a:ext cx="8796338" cy="771525"/>
          </a:xfrm>
          <a:prstGeom prst="rect">
            <a:avLst/>
          </a:prstGeom>
          <a:noFill/>
          <a:ln/>
        </p:spPr>
        <p:txBody>
          <a:bodyPr wrap="none" rtlCol="0" anchor="t"/>
          <a:lstStyle/>
          <a:p>
            <a:pPr marL="0" indent="0">
              <a:lnSpc>
                <a:spcPts val="6075"/>
              </a:lnSpc>
              <a:buNone/>
            </a:pPr>
            <a:r>
              <a:rPr lang="en-US" sz="4860" dirty="0">
                <a:solidFill>
                  <a:srgbClr val="FFFFFF"/>
                </a:solidFill>
                <a:latin typeface="Roboto" pitchFamily="34" charset="0"/>
                <a:ea typeface="Roboto" pitchFamily="34" charset="-122"/>
                <a:cs typeface="Roboto" pitchFamily="34" charset="-120"/>
              </a:rPr>
              <a:t>Quora Question Answer Dataset</a:t>
            </a:r>
            <a:endParaRPr lang="en-US" sz="4860" dirty="0"/>
          </a:p>
        </p:txBody>
      </p:sp>
      <p:sp>
        <p:nvSpPr>
          <p:cNvPr id="5" name="Text 2"/>
          <p:cNvSpPr/>
          <p:nvPr/>
        </p:nvSpPr>
        <p:spPr>
          <a:xfrm>
            <a:off x="864037" y="2999065"/>
            <a:ext cx="3086100" cy="385763"/>
          </a:xfrm>
          <a:prstGeom prst="rect">
            <a:avLst/>
          </a:prstGeom>
          <a:noFill/>
          <a:ln/>
        </p:spPr>
        <p:txBody>
          <a:bodyPr wrap="none" rtlCol="0" anchor="t"/>
          <a:lstStyle/>
          <a:p>
            <a:pPr marL="0" indent="0">
              <a:lnSpc>
                <a:spcPts val="3038"/>
              </a:lnSpc>
              <a:buNone/>
            </a:pPr>
            <a:r>
              <a:rPr lang="en-US" sz="2430" dirty="0">
                <a:solidFill>
                  <a:srgbClr val="FFFFFF"/>
                </a:solidFill>
                <a:latin typeface="Roboto" pitchFamily="34" charset="0"/>
                <a:ea typeface="Roboto" pitchFamily="34" charset="-122"/>
                <a:cs typeface="Roboto" pitchFamily="34" charset="-120"/>
              </a:rPr>
              <a:t>Dataset Overview</a:t>
            </a:r>
            <a:endParaRPr lang="en-US" sz="2430" dirty="0"/>
          </a:p>
        </p:txBody>
      </p:sp>
      <p:sp>
        <p:nvSpPr>
          <p:cNvPr id="6" name="Text 3"/>
          <p:cNvSpPr/>
          <p:nvPr/>
        </p:nvSpPr>
        <p:spPr>
          <a:xfrm>
            <a:off x="864037" y="3631644"/>
            <a:ext cx="3898821" cy="2765346"/>
          </a:xfrm>
          <a:prstGeom prst="rect">
            <a:avLst/>
          </a:prstGeom>
          <a:noFill/>
          <a:ln/>
        </p:spPr>
        <p:txBody>
          <a:bodyPr wrap="square" rtlCol="0" anchor="t"/>
          <a:lstStyle/>
          <a:p>
            <a:pPr marL="0" indent="0">
              <a:lnSpc>
                <a:spcPts val="3110"/>
              </a:lnSpc>
              <a:buNone/>
            </a:pPr>
            <a:r>
              <a:rPr lang="en-US" sz="1944" dirty="0">
                <a:solidFill>
                  <a:srgbClr val="CFD0D8"/>
                </a:solidFill>
                <a:latin typeface="Roboto" pitchFamily="34" charset="0"/>
                <a:ea typeface="Roboto" pitchFamily="34" charset="-122"/>
                <a:cs typeface="Roboto" pitchFamily="34" charset="-120"/>
              </a:rPr>
              <a:t>The Quora Question Answer Dataset contains millions of question-answer pairs collected from the popular question-and-answer platform Quora. Each pair includes a question and its corresponding answer.</a:t>
            </a:r>
            <a:endParaRPr lang="en-US" sz="1944" dirty="0"/>
          </a:p>
        </p:txBody>
      </p:sp>
      <p:sp>
        <p:nvSpPr>
          <p:cNvPr id="7" name="Text 4"/>
          <p:cNvSpPr/>
          <p:nvPr/>
        </p:nvSpPr>
        <p:spPr>
          <a:xfrm>
            <a:off x="5372695" y="2999065"/>
            <a:ext cx="3086100" cy="385763"/>
          </a:xfrm>
          <a:prstGeom prst="rect">
            <a:avLst/>
          </a:prstGeom>
          <a:noFill/>
          <a:ln/>
        </p:spPr>
        <p:txBody>
          <a:bodyPr wrap="none" rtlCol="0" anchor="t"/>
          <a:lstStyle/>
          <a:p>
            <a:pPr marL="0" indent="0">
              <a:lnSpc>
                <a:spcPts val="3038"/>
              </a:lnSpc>
              <a:buNone/>
            </a:pPr>
            <a:r>
              <a:rPr lang="en-US" sz="2430" dirty="0">
                <a:solidFill>
                  <a:srgbClr val="FFFFFF"/>
                </a:solidFill>
                <a:latin typeface="Roboto" pitchFamily="34" charset="0"/>
                <a:ea typeface="Roboto" pitchFamily="34" charset="-122"/>
                <a:cs typeface="Roboto" pitchFamily="34" charset="-120"/>
              </a:rPr>
              <a:t>Data Preprocessing</a:t>
            </a:r>
            <a:endParaRPr lang="en-US" sz="2430" dirty="0"/>
          </a:p>
        </p:txBody>
      </p:sp>
      <p:sp>
        <p:nvSpPr>
          <p:cNvPr id="8" name="Text 5"/>
          <p:cNvSpPr/>
          <p:nvPr/>
        </p:nvSpPr>
        <p:spPr>
          <a:xfrm>
            <a:off x="5372695" y="3631644"/>
            <a:ext cx="3898821" cy="2370296"/>
          </a:xfrm>
          <a:prstGeom prst="rect">
            <a:avLst/>
          </a:prstGeom>
          <a:noFill/>
          <a:ln/>
        </p:spPr>
        <p:txBody>
          <a:bodyPr wrap="square" rtlCol="0" anchor="t"/>
          <a:lstStyle/>
          <a:p>
            <a:pPr marL="0" indent="0">
              <a:lnSpc>
                <a:spcPts val="3110"/>
              </a:lnSpc>
              <a:buNone/>
            </a:pPr>
            <a:r>
              <a:rPr lang="en-US" sz="1944" dirty="0">
                <a:solidFill>
                  <a:srgbClr val="CFD0D8"/>
                </a:solidFill>
                <a:latin typeface="Roboto" pitchFamily="34" charset="0"/>
                <a:ea typeface="Roboto" pitchFamily="34" charset="-122"/>
                <a:cs typeface="Roboto" pitchFamily="34" charset="-120"/>
              </a:rPr>
              <a:t>The dataset underwent thorough preprocessing to clean and prepare it for model training. This involved removing irrelevant information, handling special characters, and tokenizing the text.</a:t>
            </a:r>
            <a:endParaRPr lang="en-US" sz="1944" dirty="0"/>
          </a:p>
        </p:txBody>
      </p:sp>
      <p:sp>
        <p:nvSpPr>
          <p:cNvPr id="9" name="Text 6"/>
          <p:cNvSpPr/>
          <p:nvPr/>
        </p:nvSpPr>
        <p:spPr>
          <a:xfrm>
            <a:off x="9881354" y="2999065"/>
            <a:ext cx="3086100" cy="385763"/>
          </a:xfrm>
          <a:prstGeom prst="rect">
            <a:avLst/>
          </a:prstGeom>
          <a:noFill/>
          <a:ln/>
        </p:spPr>
        <p:txBody>
          <a:bodyPr wrap="none" rtlCol="0" anchor="t"/>
          <a:lstStyle/>
          <a:p>
            <a:pPr marL="0" indent="0">
              <a:lnSpc>
                <a:spcPts val="3038"/>
              </a:lnSpc>
              <a:buNone/>
            </a:pPr>
            <a:r>
              <a:rPr lang="en-US" sz="2430" dirty="0">
                <a:solidFill>
                  <a:srgbClr val="FFFFFF"/>
                </a:solidFill>
                <a:latin typeface="Roboto" pitchFamily="34" charset="0"/>
                <a:ea typeface="Roboto" pitchFamily="34" charset="-122"/>
                <a:cs typeface="Roboto" pitchFamily="34" charset="-120"/>
              </a:rPr>
              <a:t>Dataset Features</a:t>
            </a:r>
            <a:endParaRPr lang="en-US" sz="2430" dirty="0"/>
          </a:p>
        </p:txBody>
      </p:sp>
      <p:sp>
        <p:nvSpPr>
          <p:cNvPr id="10" name="Text 7"/>
          <p:cNvSpPr/>
          <p:nvPr/>
        </p:nvSpPr>
        <p:spPr>
          <a:xfrm>
            <a:off x="9881354" y="3631644"/>
            <a:ext cx="3898821" cy="1975247"/>
          </a:xfrm>
          <a:prstGeom prst="rect">
            <a:avLst/>
          </a:prstGeom>
          <a:noFill/>
          <a:ln/>
        </p:spPr>
        <p:txBody>
          <a:bodyPr wrap="square" rtlCol="0" anchor="t"/>
          <a:lstStyle/>
          <a:p>
            <a:pPr marL="0" indent="0">
              <a:lnSpc>
                <a:spcPts val="3110"/>
              </a:lnSpc>
              <a:buNone/>
            </a:pPr>
            <a:r>
              <a:rPr lang="en-US" sz="1944" dirty="0">
                <a:solidFill>
                  <a:srgbClr val="CFD0D8"/>
                </a:solidFill>
                <a:latin typeface="Roboto" pitchFamily="34" charset="0"/>
                <a:ea typeface="Roboto" pitchFamily="34" charset="-122"/>
                <a:cs typeface="Roboto" pitchFamily="34" charset="-120"/>
              </a:rPr>
              <a:t>The dataset provides valuable insights into how users ask and answer questions, offering a rich resource for developing natural language processing models.</a:t>
            </a:r>
            <a:endParaRPr lang="en-US" sz="1944"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75000"/>
            </a:srgbClr>
          </a:solidFill>
          <a:ln/>
        </p:spPr>
        <p:txBody>
          <a:bodyPr/>
          <a:lstStyle/>
          <a:p>
            <a:endParaRPr lang="en-IN"/>
          </a:p>
        </p:txBody>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pic>
        <p:nvPicPr>
          <p:cNvPr id="5" name="Image 2" descr="preencoded.png"/>
          <p:cNvPicPr>
            <a:picLocks noChangeAspect="1"/>
          </p:cNvPicPr>
          <p:nvPr/>
        </p:nvPicPr>
        <p:blipFill>
          <a:blip r:embed="rId5"/>
          <a:stretch>
            <a:fillRect/>
          </a:stretch>
        </p:blipFill>
        <p:spPr>
          <a:xfrm>
            <a:off x="9426654" y="2306241"/>
            <a:ext cx="4920972" cy="3617000"/>
          </a:xfrm>
          <a:prstGeom prst="rect">
            <a:avLst/>
          </a:prstGeom>
        </p:spPr>
      </p:pic>
      <p:sp>
        <p:nvSpPr>
          <p:cNvPr id="6" name="Text 1"/>
          <p:cNvSpPr/>
          <p:nvPr/>
        </p:nvSpPr>
        <p:spPr>
          <a:xfrm>
            <a:off x="791528" y="804029"/>
            <a:ext cx="5653921" cy="706755"/>
          </a:xfrm>
          <a:prstGeom prst="rect">
            <a:avLst/>
          </a:prstGeom>
          <a:noFill/>
          <a:ln/>
        </p:spPr>
        <p:txBody>
          <a:bodyPr wrap="none" rtlCol="0" anchor="t"/>
          <a:lstStyle/>
          <a:p>
            <a:pPr marL="0" indent="0">
              <a:lnSpc>
                <a:spcPts val="5565"/>
              </a:lnSpc>
              <a:buNone/>
            </a:pPr>
            <a:r>
              <a:rPr lang="en-US" sz="4452" dirty="0">
                <a:solidFill>
                  <a:srgbClr val="FFFFFF"/>
                </a:solidFill>
                <a:latin typeface="Roboto" pitchFamily="34" charset="0"/>
                <a:ea typeface="Roboto" pitchFamily="34" charset="-122"/>
                <a:cs typeface="Roboto" pitchFamily="34" charset="-120"/>
              </a:rPr>
              <a:t>NLP Models Explored</a:t>
            </a:r>
            <a:endParaRPr lang="en-US" sz="4452" dirty="0"/>
          </a:p>
        </p:txBody>
      </p:sp>
      <p:sp>
        <p:nvSpPr>
          <p:cNvPr id="7" name="Shape 2"/>
          <p:cNvSpPr/>
          <p:nvPr/>
        </p:nvSpPr>
        <p:spPr>
          <a:xfrm>
            <a:off x="791528" y="2104311"/>
            <a:ext cx="508754" cy="508754"/>
          </a:xfrm>
          <a:prstGeom prst="roundRect">
            <a:avLst>
              <a:gd name="adj" fmla="val 18670"/>
            </a:avLst>
          </a:prstGeom>
          <a:solidFill>
            <a:srgbClr val="182567"/>
          </a:solidFill>
          <a:ln w="7620">
            <a:solidFill>
              <a:srgbClr val="313E80"/>
            </a:solidFill>
            <a:prstDash val="solid"/>
          </a:ln>
        </p:spPr>
        <p:txBody>
          <a:bodyPr/>
          <a:lstStyle/>
          <a:p>
            <a:endParaRPr lang="en-IN"/>
          </a:p>
        </p:txBody>
      </p:sp>
      <p:sp>
        <p:nvSpPr>
          <p:cNvPr id="8" name="Text 3"/>
          <p:cNvSpPr/>
          <p:nvPr/>
        </p:nvSpPr>
        <p:spPr>
          <a:xfrm>
            <a:off x="949523" y="2189083"/>
            <a:ext cx="192762" cy="339209"/>
          </a:xfrm>
          <a:prstGeom prst="rect">
            <a:avLst/>
          </a:prstGeom>
          <a:noFill/>
          <a:ln/>
        </p:spPr>
        <p:txBody>
          <a:bodyPr wrap="none" rtlCol="0" anchor="t"/>
          <a:lstStyle/>
          <a:p>
            <a:pPr marL="0" indent="0" algn="ctr">
              <a:lnSpc>
                <a:spcPts val="2671"/>
              </a:lnSpc>
              <a:buNone/>
            </a:pPr>
            <a:r>
              <a:rPr lang="en-US" sz="2671" dirty="0">
                <a:solidFill>
                  <a:srgbClr val="CFD0D8"/>
                </a:solidFill>
                <a:latin typeface="Roboto" pitchFamily="34" charset="0"/>
                <a:ea typeface="Roboto" pitchFamily="34" charset="-122"/>
                <a:cs typeface="Roboto" pitchFamily="34" charset="-120"/>
              </a:rPr>
              <a:t>1</a:t>
            </a:r>
            <a:endParaRPr lang="en-US" sz="2671" dirty="0"/>
          </a:p>
        </p:txBody>
      </p:sp>
      <p:sp>
        <p:nvSpPr>
          <p:cNvPr id="9" name="Text 4"/>
          <p:cNvSpPr/>
          <p:nvPr/>
        </p:nvSpPr>
        <p:spPr>
          <a:xfrm>
            <a:off x="1526381" y="2104311"/>
            <a:ext cx="2826901" cy="353258"/>
          </a:xfrm>
          <a:prstGeom prst="rect">
            <a:avLst/>
          </a:prstGeom>
          <a:noFill/>
          <a:ln/>
        </p:spPr>
        <p:txBody>
          <a:bodyPr wrap="none" rtlCol="0" anchor="t"/>
          <a:lstStyle/>
          <a:p>
            <a:pPr marL="0" indent="0">
              <a:lnSpc>
                <a:spcPts val="2782"/>
              </a:lnSpc>
              <a:buNone/>
            </a:pPr>
            <a:r>
              <a:rPr lang="en-US" sz="2226" dirty="0">
                <a:solidFill>
                  <a:srgbClr val="CFD0D8"/>
                </a:solidFill>
                <a:latin typeface="Roboto" pitchFamily="34" charset="0"/>
                <a:ea typeface="Roboto" pitchFamily="34" charset="-122"/>
                <a:cs typeface="Roboto" pitchFamily="34" charset="-120"/>
              </a:rPr>
              <a:t>BERT</a:t>
            </a:r>
            <a:endParaRPr lang="en-US" sz="2226" dirty="0"/>
          </a:p>
        </p:txBody>
      </p:sp>
      <p:sp>
        <p:nvSpPr>
          <p:cNvPr id="10" name="Text 5"/>
          <p:cNvSpPr/>
          <p:nvPr/>
        </p:nvSpPr>
        <p:spPr>
          <a:xfrm>
            <a:off x="1526381" y="2593181"/>
            <a:ext cx="6826091" cy="1085136"/>
          </a:xfrm>
          <a:prstGeom prst="rect">
            <a:avLst/>
          </a:prstGeom>
          <a:noFill/>
          <a:ln/>
        </p:spPr>
        <p:txBody>
          <a:bodyPr wrap="square" rtlCol="0" anchor="t"/>
          <a:lstStyle/>
          <a:p>
            <a:pPr marL="0" indent="0">
              <a:lnSpc>
                <a:spcPts val="2849"/>
              </a:lnSpc>
              <a:buNone/>
            </a:pPr>
            <a:r>
              <a:rPr lang="en-US" sz="1781" dirty="0">
                <a:solidFill>
                  <a:srgbClr val="CFD0D8"/>
                </a:solidFill>
                <a:latin typeface="Roboto" pitchFamily="34" charset="0"/>
                <a:ea typeface="Roboto" pitchFamily="34" charset="-122"/>
                <a:cs typeface="Roboto" pitchFamily="34" charset="-120"/>
              </a:rPr>
              <a:t>Bidirectional Encoder Representations from Transformers (BERT) is a powerful language model known for its ability to capture contextual information.</a:t>
            </a:r>
            <a:endParaRPr lang="en-US" sz="1781" dirty="0"/>
          </a:p>
        </p:txBody>
      </p:sp>
      <p:sp>
        <p:nvSpPr>
          <p:cNvPr id="11" name="Shape 6"/>
          <p:cNvSpPr/>
          <p:nvPr/>
        </p:nvSpPr>
        <p:spPr>
          <a:xfrm>
            <a:off x="791528" y="4158734"/>
            <a:ext cx="508754" cy="508754"/>
          </a:xfrm>
          <a:prstGeom prst="roundRect">
            <a:avLst>
              <a:gd name="adj" fmla="val 18670"/>
            </a:avLst>
          </a:prstGeom>
          <a:solidFill>
            <a:srgbClr val="182567"/>
          </a:solidFill>
          <a:ln w="7620">
            <a:solidFill>
              <a:srgbClr val="313E80"/>
            </a:solidFill>
            <a:prstDash val="solid"/>
          </a:ln>
        </p:spPr>
        <p:txBody>
          <a:bodyPr/>
          <a:lstStyle/>
          <a:p>
            <a:endParaRPr lang="en-IN"/>
          </a:p>
        </p:txBody>
      </p:sp>
      <p:sp>
        <p:nvSpPr>
          <p:cNvPr id="12" name="Text 7"/>
          <p:cNvSpPr/>
          <p:nvPr/>
        </p:nvSpPr>
        <p:spPr>
          <a:xfrm>
            <a:off x="949523" y="4243507"/>
            <a:ext cx="192762" cy="339209"/>
          </a:xfrm>
          <a:prstGeom prst="rect">
            <a:avLst/>
          </a:prstGeom>
          <a:noFill/>
          <a:ln/>
        </p:spPr>
        <p:txBody>
          <a:bodyPr wrap="none" rtlCol="0" anchor="t"/>
          <a:lstStyle/>
          <a:p>
            <a:pPr marL="0" indent="0" algn="ctr">
              <a:lnSpc>
                <a:spcPts val="2671"/>
              </a:lnSpc>
              <a:buNone/>
            </a:pPr>
            <a:r>
              <a:rPr lang="en-US" sz="2671" dirty="0">
                <a:solidFill>
                  <a:srgbClr val="CFD0D8"/>
                </a:solidFill>
                <a:latin typeface="Roboto" pitchFamily="34" charset="0"/>
                <a:ea typeface="Roboto" pitchFamily="34" charset="-122"/>
                <a:cs typeface="Roboto" pitchFamily="34" charset="-120"/>
              </a:rPr>
              <a:t>2</a:t>
            </a:r>
            <a:endParaRPr lang="en-US" sz="2671" dirty="0"/>
          </a:p>
        </p:txBody>
      </p:sp>
      <p:sp>
        <p:nvSpPr>
          <p:cNvPr id="13" name="Text 8"/>
          <p:cNvSpPr/>
          <p:nvPr/>
        </p:nvSpPr>
        <p:spPr>
          <a:xfrm>
            <a:off x="1526381" y="4158734"/>
            <a:ext cx="2826901" cy="353258"/>
          </a:xfrm>
          <a:prstGeom prst="rect">
            <a:avLst/>
          </a:prstGeom>
          <a:noFill/>
          <a:ln/>
        </p:spPr>
        <p:txBody>
          <a:bodyPr wrap="none" rtlCol="0" anchor="t"/>
          <a:lstStyle/>
          <a:p>
            <a:pPr marL="0" indent="0">
              <a:lnSpc>
                <a:spcPts val="2782"/>
              </a:lnSpc>
              <a:buNone/>
            </a:pPr>
            <a:r>
              <a:rPr lang="en-US" sz="2226" dirty="0">
                <a:solidFill>
                  <a:srgbClr val="CFD0D8"/>
                </a:solidFill>
                <a:latin typeface="Roboto" pitchFamily="34" charset="0"/>
                <a:ea typeface="Roboto" pitchFamily="34" charset="-122"/>
                <a:cs typeface="Roboto" pitchFamily="34" charset="-120"/>
              </a:rPr>
              <a:t>T5</a:t>
            </a:r>
            <a:endParaRPr lang="en-US" sz="2226" dirty="0"/>
          </a:p>
        </p:txBody>
      </p:sp>
      <p:sp>
        <p:nvSpPr>
          <p:cNvPr id="14" name="Text 9"/>
          <p:cNvSpPr/>
          <p:nvPr/>
        </p:nvSpPr>
        <p:spPr>
          <a:xfrm>
            <a:off x="1526381" y="4647605"/>
            <a:ext cx="6826091" cy="1085136"/>
          </a:xfrm>
          <a:prstGeom prst="rect">
            <a:avLst/>
          </a:prstGeom>
          <a:noFill/>
          <a:ln/>
        </p:spPr>
        <p:txBody>
          <a:bodyPr wrap="square" rtlCol="0" anchor="t"/>
          <a:lstStyle/>
          <a:p>
            <a:pPr marL="0" indent="0">
              <a:lnSpc>
                <a:spcPts val="2849"/>
              </a:lnSpc>
              <a:buNone/>
            </a:pPr>
            <a:r>
              <a:rPr lang="en-US" sz="1781" dirty="0">
                <a:solidFill>
                  <a:srgbClr val="CFD0D8"/>
                </a:solidFill>
                <a:latin typeface="Roboto" pitchFamily="34" charset="0"/>
                <a:ea typeface="Roboto" pitchFamily="34" charset="-122"/>
                <a:cs typeface="Roboto" pitchFamily="34" charset="-120"/>
              </a:rPr>
              <a:t>Text-to-Text Transfer Transformer (T5) is a versatile model that excels in various natural language processing tasks, including question answering.</a:t>
            </a:r>
            <a:endParaRPr lang="en-US" sz="1781" dirty="0"/>
          </a:p>
        </p:txBody>
      </p:sp>
      <p:sp>
        <p:nvSpPr>
          <p:cNvPr id="15" name="Shape 10"/>
          <p:cNvSpPr/>
          <p:nvPr/>
        </p:nvSpPr>
        <p:spPr>
          <a:xfrm>
            <a:off x="791528" y="6213158"/>
            <a:ext cx="508754" cy="508754"/>
          </a:xfrm>
          <a:prstGeom prst="roundRect">
            <a:avLst>
              <a:gd name="adj" fmla="val 18670"/>
            </a:avLst>
          </a:prstGeom>
          <a:solidFill>
            <a:srgbClr val="182567"/>
          </a:solidFill>
          <a:ln w="7620">
            <a:solidFill>
              <a:srgbClr val="313E80"/>
            </a:solidFill>
            <a:prstDash val="solid"/>
          </a:ln>
        </p:spPr>
        <p:txBody>
          <a:bodyPr/>
          <a:lstStyle/>
          <a:p>
            <a:endParaRPr lang="en-IN"/>
          </a:p>
        </p:txBody>
      </p:sp>
      <p:sp>
        <p:nvSpPr>
          <p:cNvPr id="16" name="Text 11"/>
          <p:cNvSpPr/>
          <p:nvPr/>
        </p:nvSpPr>
        <p:spPr>
          <a:xfrm>
            <a:off x="949523" y="6297930"/>
            <a:ext cx="192762" cy="339209"/>
          </a:xfrm>
          <a:prstGeom prst="rect">
            <a:avLst/>
          </a:prstGeom>
          <a:noFill/>
          <a:ln/>
        </p:spPr>
        <p:txBody>
          <a:bodyPr wrap="none" rtlCol="0" anchor="t"/>
          <a:lstStyle/>
          <a:p>
            <a:pPr marL="0" indent="0" algn="ctr">
              <a:lnSpc>
                <a:spcPts val="2671"/>
              </a:lnSpc>
              <a:buNone/>
            </a:pPr>
            <a:r>
              <a:rPr lang="en-US" sz="2671" dirty="0">
                <a:solidFill>
                  <a:srgbClr val="CFD0D8"/>
                </a:solidFill>
                <a:latin typeface="Roboto" pitchFamily="34" charset="0"/>
                <a:ea typeface="Roboto" pitchFamily="34" charset="-122"/>
                <a:cs typeface="Roboto" pitchFamily="34" charset="-120"/>
              </a:rPr>
              <a:t>3</a:t>
            </a:r>
            <a:endParaRPr lang="en-US" sz="2671" dirty="0"/>
          </a:p>
        </p:txBody>
      </p:sp>
      <p:sp>
        <p:nvSpPr>
          <p:cNvPr id="17" name="Text 12"/>
          <p:cNvSpPr/>
          <p:nvPr/>
        </p:nvSpPr>
        <p:spPr>
          <a:xfrm>
            <a:off x="1526381" y="6213158"/>
            <a:ext cx="2826901" cy="353258"/>
          </a:xfrm>
          <a:prstGeom prst="rect">
            <a:avLst/>
          </a:prstGeom>
          <a:noFill/>
          <a:ln/>
        </p:spPr>
        <p:txBody>
          <a:bodyPr wrap="none" rtlCol="0" anchor="t"/>
          <a:lstStyle/>
          <a:p>
            <a:pPr marL="0" indent="0">
              <a:lnSpc>
                <a:spcPts val="2782"/>
              </a:lnSpc>
              <a:buNone/>
            </a:pPr>
            <a:r>
              <a:rPr lang="en-US" sz="2226" dirty="0">
                <a:solidFill>
                  <a:srgbClr val="CFD0D8"/>
                </a:solidFill>
                <a:latin typeface="Roboto" pitchFamily="34" charset="0"/>
                <a:ea typeface="Roboto" pitchFamily="34" charset="-122"/>
                <a:cs typeface="Roboto" pitchFamily="34" charset="-120"/>
              </a:rPr>
              <a:t>GPT</a:t>
            </a:r>
            <a:endParaRPr lang="en-US" sz="2226" dirty="0"/>
          </a:p>
        </p:txBody>
      </p:sp>
      <p:sp>
        <p:nvSpPr>
          <p:cNvPr id="18" name="Text 13"/>
          <p:cNvSpPr/>
          <p:nvPr/>
        </p:nvSpPr>
        <p:spPr>
          <a:xfrm>
            <a:off x="1526381" y="6702028"/>
            <a:ext cx="6826091" cy="723424"/>
          </a:xfrm>
          <a:prstGeom prst="rect">
            <a:avLst/>
          </a:prstGeom>
          <a:noFill/>
          <a:ln/>
        </p:spPr>
        <p:txBody>
          <a:bodyPr wrap="square" rtlCol="0" anchor="t"/>
          <a:lstStyle/>
          <a:p>
            <a:pPr marL="0" indent="0">
              <a:lnSpc>
                <a:spcPts val="2849"/>
              </a:lnSpc>
              <a:buNone/>
            </a:pPr>
            <a:r>
              <a:rPr lang="en-US" sz="1781" dirty="0">
                <a:solidFill>
                  <a:srgbClr val="CFD0D8"/>
                </a:solidFill>
                <a:latin typeface="Roboto" pitchFamily="34" charset="0"/>
                <a:ea typeface="Roboto" pitchFamily="34" charset="-122"/>
                <a:cs typeface="Roboto" pitchFamily="34" charset="-120"/>
              </a:rPr>
              <a:t>Generative Pre-trained Transformer (GPT) is a generative language model that can generate coherent and contextually relevant text.</a:t>
            </a:r>
            <a:endParaRPr lang="en-US" sz="1781"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75000"/>
            </a:srgbClr>
          </a:solidFill>
          <a:ln/>
        </p:spPr>
        <p:txBody>
          <a:bodyPr/>
          <a:lstStyle/>
          <a:p>
            <a:endParaRPr lang="en-IN"/>
          </a:p>
        </p:txBody>
      </p:sp>
      <p:pic>
        <p:nvPicPr>
          <p:cNvPr id="4" name="Image 1" descr="preencoded.png"/>
          <p:cNvPicPr>
            <a:picLocks noChangeAspect="1"/>
          </p:cNvPicPr>
          <p:nvPr/>
        </p:nvPicPr>
        <p:blipFill>
          <a:blip r:embed="rId4"/>
          <a:stretch>
            <a:fillRect/>
          </a:stretch>
        </p:blipFill>
        <p:spPr>
          <a:xfrm>
            <a:off x="0" y="0"/>
            <a:ext cx="14630400" cy="2534483"/>
          </a:xfrm>
          <a:prstGeom prst="rect">
            <a:avLst/>
          </a:prstGeom>
        </p:spPr>
      </p:pic>
      <p:sp>
        <p:nvSpPr>
          <p:cNvPr id="5" name="Text 1"/>
          <p:cNvSpPr/>
          <p:nvPr/>
        </p:nvSpPr>
        <p:spPr>
          <a:xfrm>
            <a:off x="1777127" y="3253621"/>
            <a:ext cx="5069086" cy="633651"/>
          </a:xfrm>
          <a:prstGeom prst="rect">
            <a:avLst/>
          </a:prstGeom>
          <a:noFill/>
          <a:ln/>
        </p:spPr>
        <p:txBody>
          <a:bodyPr wrap="none" rtlCol="0" anchor="t"/>
          <a:lstStyle/>
          <a:p>
            <a:pPr marL="0" indent="0">
              <a:lnSpc>
                <a:spcPts val="4989"/>
              </a:lnSpc>
              <a:buNone/>
            </a:pPr>
            <a:r>
              <a:rPr lang="en-US" sz="3991" dirty="0">
                <a:solidFill>
                  <a:srgbClr val="FFFFFF"/>
                </a:solidFill>
                <a:latin typeface="Roboto" pitchFamily="34" charset="0"/>
                <a:ea typeface="Roboto" pitchFamily="34" charset="-122"/>
                <a:cs typeface="Roboto" pitchFamily="34" charset="-120"/>
              </a:rPr>
              <a:t>Evaluation Metrics</a:t>
            </a:r>
            <a:endParaRPr lang="en-US" sz="3991" dirty="0"/>
          </a:p>
        </p:txBody>
      </p:sp>
      <p:sp>
        <p:nvSpPr>
          <p:cNvPr id="6" name="Shape 2"/>
          <p:cNvSpPr/>
          <p:nvPr/>
        </p:nvSpPr>
        <p:spPr>
          <a:xfrm>
            <a:off x="1777127" y="4191357"/>
            <a:ext cx="11076146" cy="3318986"/>
          </a:xfrm>
          <a:prstGeom prst="roundRect">
            <a:avLst>
              <a:gd name="adj" fmla="val 2566"/>
            </a:avLst>
          </a:prstGeom>
          <a:noFill/>
          <a:ln w="7620">
            <a:solidFill>
              <a:srgbClr val="FFFFFF">
                <a:alpha val="24000"/>
              </a:srgbClr>
            </a:solidFill>
            <a:prstDash val="solid"/>
          </a:ln>
        </p:spPr>
        <p:txBody>
          <a:bodyPr/>
          <a:lstStyle/>
          <a:p>
            <a:endParaRPr lang="en-IN"/>
          </a:p>
        </p:txBody>
      </p:sp>
      <p:sp>
        <p:nvSpPr>
          <p:cNvPr id="7" name="Shape 3"/>
          <p:cNvSpPr/>
          <p:nvPr/>
        </p:nvSpPr>
        <p:spPr>
          <a:xfrm>
            <a:off x="1784747" y="4198977"/>
            <a:ext cx="11060906" cy="582692"/>
          </a:xfrm>
          <a:prstGeom prst="rect">
            <a:avLst/>
          </a:prstGeom>
          <a:solidFill>
            <a:srgbClr val="FFFFFF">
              <a:alpha val="4000"/>
            </a:srgbClr>
          </a:solidFill>
          <a:ln/>
        </p:spPr>
        <p:txBody>
          <a:bodyPr/>
          <a:lstStyle/>
          <a:p>
            <a:endParaRPr lang="en-IN"/>
          </a:p>
        </p:txBody>
      </p:sp>
      <p:sp>
        <p:nvSpPr>
          <p:cNvPr id="8" name="Text 4"/>
          <p:cNvSpPr/>
          <p:nvPr/>
        </p:nvSpPr>
        <p:spPr>
          <a:xfrm>
            <a:off x="1987510" y="4328160"/>
            <a:ext cx="5121116" cy="324326"/>
          </a:xfrm>
          <a:prstGeom prst="rect">
            <a:avLst/>
          </a:prstGeom>
          <a:noFill/>
          <a:ln/>
        </p:spPr>
        <p:txBody>
          <a:bodyPr wrap="none" rtlCol="0" anchor="t"/>
          <a:lstStyle/>
          <a:p>
            <a:pPr marL="0" indent="0">
              <a:lnSpc>
                <a:spcPts val="2555"/>
              </a:lnSpc>
              <a:buNone/>
            </a:pPr>
            <a:r>
              <a:rPr lang="en-US" sz="1597" dirty="0">
                <a:solidFill>
                  <a:srgbClr val="CFD0D8"/>
                </a:solidFill>
                <a:latin typeface="Roboto" pitchFamily="34" charset="0"/>
                <a:ea typeface="Roboto" pitchFamily="34" charset="-122"/>
                <a:cs typeface="Roboto" pitchFamily="34" charset="-120"/>
              </a:rPr>
              <a:t>Metric</a:t>
            </a:r>
            <a:endParaRPr lang="en-US" sz="1597" dirty="0"/>
          </a:p>
        </p:txBody>
      </p:sp>
      <p:sp>
        <p:nvSpPr>
          <p:cNvPr id="9" name="Text 5"/>
          <p:cNvSpPr/>
          <p:nvPr/>
        </p:nvSpPr>
        <p:spPr>
          <a:xfrm>
            <a:off x="7521773" y="4328160"/>
            <a:ext cx="5121116" cy="324326"/>
          </a:xfrm>
          <a:prstGeom prst="rect">
            <a:avLst/>
          </a:prstGeom>
          <a:noFill/>
          <a:ln/>
        </p:spPr>
        <p:txBody>
          <a:bodyPr wrap="none" rtlCol="0" anchor="t"/>
          <a:lstStyle/>
          <a:p>
            <a:pPr marL="0" indent="0">
              <a:lnSpc>
                <a:spcPts val="2555"/>
              </a:lnSpc>
              <a:buNone/>
            </a:pPr>
            <a:r>
              <a:rPr lang="en-US" sz="1597" dirty="0">
                <a:solidFill>
                  <a:srgbClr val="CFD0D8"/>
                </a:solidFill>
                <a:latin typeface="Roboto" pitchFamily="34" charset="0"/>
                <a:ea typeface="Roboto" pitchFamily="34" charset="-122"/>
                <a:cs typeface="Roboto" pitchFamily="34" charset="-120"/>
              </a:rPr>
              <a:t>Description</a:t>
            </a:r>
            <a:endParaRPr lang="en-US" sz="1597" dirty="0"/>
          </a:p>
        </p:txBody>
      </p:sp>
      <p:sp>
        <p:nvSpPr>
          <p:cNvPr id="10" name="Shape 6"/>
          <p:cNvSpPr/>
          <p:nvPr/>
        </p:nvSpPr>
        <p:spPr>
          <a:xfrm>
            <a:off x="1784747" y="4781669"/>
            <a:ext cx="11060906" cy="907018"/>
          </a:xfrm>
          <a:prstGeom prst="rect">
            <a:avLst/>
          </a:prstGeom>
          <a:solidFill>
            <a:srgbClr val="000000">
              <a:alpha val="4000"/>
            </a:srgbClr>
          </a:solidFill>
          <a:ln/>
        </p:spPr>
        <p:txBody>
          <a:bodyPr/>
          <a:lstStyle/>
          <a:p>
            <a:endParaRPr lang="en-IN"/>
          </a:p>
        </p:txBody>
      </p:sp>
      <p:sp>
        <p:nvSpPr>
          <p:cNvPr id="11" name="Text 7"/>
          <p:cNvSpPr/>
          <p:nvPr/>
        </p:nvSpPr>
        <p:spPr>
          <a:xfrm>
            <a:off x="1987510" y="4910852"/>
            <a:ext cx="5121116" cy="324326"/>
          </a:xfrm>
          <a:prstGeom prst="rect">
            <a:avLst/>
          </a:prstGeom>
          <a:noFill/>
          <a:ln/>
        </p:spPr>
        <p:txBody>
          <a:bodyPr wrap="none" rtlCol="0" anchor="t"/>
          <a:lstStyle/>
          <a:p>
            <a:pPr marL="0" indent="0">
              <a:lnSpc>
                <a:spcPts val="2555"/>
              </a:lnSpc>
              <a:buNone/>
            </a:pPr>
            <a:r>
              <a:rPr lang="en-US" sz="1597" dirty="0">
                <a:solidFill>
                  <a:srgbClr val="CFD0D8"/>
                </a:solidFill>
                <a:latin typeface="Roboto" pitchFamily="34" charset="0"/>
                <a:ea typeface="Roboto" pitchFamily="34" charset="-122"/>
                <a:cs typeface="Roboto" pitchFamily="34" charset="-120"/>
              </a:rPr>
              <a:t>ROUGE</a:t>
            </a:r>
            <a:endParaRPr lang="en-US" sz="1597" dirty="0"/>
          </a:p>
        </p:txBody>
      </p:sp>
      <p:sp>
        <p:nvSpPr>
          <p:cNvPr id="12" name="Text 8"/>
          <p:cNvSpPr/>
          <p:nvPr/>
        </p:nvSpPr>
        <p:spPr>
          <a:xfrm>
            <a:off x="7521773" y="4910852"/>
            <a:ext cx="5121116" cy="648653"/>
          </a:xfrm>
          <a:prstGeom prst="rect">
            <a:avLst/>
          </a:prstGeom>
          <a:noFill/>
          <a:ln/>
        </p:spPr>
        <p:txBody>
          <a:bodyPr wrap="square" rtlCol="0" anchor="t"/>
          <a:lstStyle/>
          <a:p>
            <a:pPr marL="0" indent="0">
              <a:lnSpc>
                <a:spcPts val="2555"/>
              </a:lnSpc>
              <a:buNone/>
            </a:pPr>
            <a:r>
              <a:rPr lang="en-US" sz="1597" dirty="0">
                <a:solidFill>
                  <a:srgbClr val="CFD0D8"/>
                </a:solidFill>
                <a:latin typeface="Roboto" pitchFamily="34" charset="0"/>
                <a:ea typeface="Roboto" pitchFamily="34" charset="-122"/>
                <a:cs typeface="Roboto" pitchFamily="34" charset="-120"/>
              </a:rPr>
              <a:t>Measures the overlap between predicted and actual answers based on n-gram matching.</a:t>
            </a:r>
            <a:endParaRPr lang="en-US" sz="1597" dirty="0"/>
          </a:p>
        </p:txBody>
      </p:sp>
      <p:sp>
        <p:nvSpPr>
          <p:cNvPr id="13" name="Shape 9"/>
          <p:cNvSpPr/>
          <p:nvPr/>
        </p:nvSpPr>
        <p:spPr>
          <a:xfrm>
            <a:off x="1784747" y="5688687"/>
            <a:ext cx="11060906" cy="907018"/>
          </a:xfrm>
          <a:prstGeom prst="rect">
            <a:avLst/>
          </a:prstGeom>
          <a:solidFill>
            <a:srgbClr val="FFFFFF">
              <a:alpha val="4000"/>
            </a:srgbClr>
          </a:solidFill>
          <a:ln/>
        </p:spPr>
        <p:txBody>
          <a:bodyPr/>
          <a:lstStyle/>
          <a:p>
            <a:endParaRPr lang="en-IN"/>
          </a:p>
        </p:txBody>
      </p:sp>
      <p:sp>
        <p:nvSpPr>
          <p:cNvPr id="14" name="Text 10"/>
          <p:cNvSpPr/>
          <p:nvPr/>
        </p:nvSpPr>
        <p:spPr>
          <a:xfrm>
            <a:off x="1987510" y="5817870"/>
            <a:ext cx="5121116" cy="324326"/>
          </a:xfrm>
          <a:prstGeom prst="rect">
            <a:avLst/>
          </a:prstGeom>
          <a:noFill/>
          <a:ln/>
        </p:spPr>
        <p:txBody>
          <a:bodyPr wrap="none" rtlCol="0" anchor="t"/>
          <a:lstStyle/>
          <a:p>
            <a:pPr marL="0" indent="0">
              <a:lnSpc>
                <a:spcPts val="2555"/>
              </a:lnSpc>
              <a:buNone/>
            </a:pPr>
            <a:r>
              <a:rPr lang="en-US" sz="1597" dirty="0">
                <a:solidFill>
                  <a:srgbClr val="CFD0D8"/>
                </a:solidFill>
                <a:latin typeface="Roboto" pitchFamily="34" charset="0"/>
                <a:ea typeface="Roboto" pitchFamily="34" charset="-122"/>
                <a:cs typeface="Roboto" pitchFamily="34" charset="-120"/>
              </a:rPr>
              <a:t>BLEU</a:t>
            </a:r>
            <a:endParaRPr lang="en-US" sz="1597" dirty="0"/>
          </a:p>
        </p:txBody>
      </p:sp>
      <p:sp>
        <p:nvSpPr>
          <p:cNvPr id="15" name="Text 11"/>
          <p:cNvSpPr/>
          <p:nvPr/>
        </p:nvSpPr>
        <p:spPr>
          <a:xfrm>
            <a:off x="7521773" y="5817870"/>
            <a:ext cx="5121116" cy="648653"/>
          </a:xfrm>
          <a:prstGeom prst="rect">
            <a:avLst/>
          </a:prstGeom>
          <a:noFill/>
          <a:ln/>
        </p:spPr>
        <p:txBody>
          <a:bodyPr wrap="square" rtlCol="0" anchor="t"/>
          <a:lstStyle/>
          <a:p>
            <a:pPr marL="0" indent="0">
              <a:lnSpc>
                <a:spcPts val="2555"/>
              </a:lnSpc>
              <a:buNone/>
            </a:pPr>
            <a:r>
              <a:rPr lang="en-US" sz="1597" dirty="0">
                <a:solidFill>
                  <a:srgbClr val="CFD0D8"/>
                </a:solidFill>
                <a:latin typeface="Roboto" pitchFamily="34" charset="0"/>
                <a:ea typeface="Roboto" pitchFamily="34" charset="-122"/>
                <a:cs typeface="Roboto" pitchFamily="34" charset="-120"/>
              </a:rPr>
              <a:t>Evaluates the quality of machine translation by comparing the generated text to reference translations.</a:t>
            </a:r>
            <a:endParaRPr lang="en-US" sz="1597" dirty="0"/>
          </a:p>
        </p:txBody>
      </p:sp>
      <p:sp>
        <p:nvSpPr>
          <p:cNvPr id="16" name="Shape 12"/>
          <p:cNvSpPr/>
          <p:nvPr/>
        </p:nvSpPr>
        <p:spPr>
          <a:xfrm>
            <a:off x="1784747" y="6595705"/>
            <a:ext cx="11060906" cy="907018"/>
          </a:xfrm>
          <a:prstGeom prst="rect">
            <a:avLst/>
          </a:prstGeom>
          <a:solidFill>
            <a:srgbClr val="000000">
              <a:alpha val="4000"/>
            </a:srgbClr>
          </a:solidFill>
          <a:ln/>
        </p:spPr>
        <p:txBody>
          <a:bodyPr/>
          <a:lstStyle/>
          <a:p>
            <a:endParaRPr lang="en-IN"/>
          </a:p>
        </p:txBody>
      </p:sp>
      <p:sp>
        <p:nvSpPr>
          <p:cNvPr id="17" name="Text 13"/>
          <p:cNvSpPr/>
          <p:nvPr/>
        </p:nvSpPr>
        <p:spPr>
          <a:xfrm>
            <a:off x="1987510" y="6724888"/>
            <a:ext cx="5121116" cy="324326"/>
          </a:xfrm>
          <a:prstGeom prst="rect">
            <a:avLst/>
          </a:prstGeom>
          <a:noFill/>
          <a:ln/>
        </p:spPr>
        <p:txBody>
          <a:bodyPr wrap="none" rtlCol="0" anchor="t"/>
          <a:lstStyle/>
          <a:p>
            <a:pPr marL="0" indent="0">
              <a:lnSpc>
                <a:spcPts val="2555"/>
              </a:lnSpc>
              <a:buNone/>
            </a:pPr>
            <a:r>
              <a:rPr lang="en-US" sz="1597" dirty="0">
                <a:solidFill>
                  <a:srgbClr val="CFD0D8"/>
                </a:solidFill>
                <a:latin typeface="Roboto" pitchFamily="34" charset="0"/>
                <a:ea typeface="Roboto" pitchFamily="34" charset="-122"/>
                <a:cs typeface="Roboto" pitchFamily="34" charset="-120"/>
              </a:rPr>
              <a:t>F1-score</a:t>
            </a:r>
            <a:endParaRPr lang="en-US" sz="1597" dirty="0"/>
          </a:p>
        </p:txBody>
      </p:sp>
      <p:sp>
        <p:nvSpPr>
          <p:cNvPr id="18" name="Text 14"/>
          <p:cNvSpPr/>
          <p:nvPr/>
        </p:nvSpPr>
        <p:spPr>
          <a:xfrm>
            <a:off x="7521773" y="6724888"/>
            <a:ext cx="5121116" cy="648653"/>
          </a:xfrm>
          <a:prstGeom prst="rect">
            <a:avLst/>
          </a:prstGeom>
          <a:noFill/>
          <a:ln/>
        </p:spPr>
        <p:txBody>
          <a:bodyPr wrap="square" rtlCol="0" anchor="t"/>
          <a:lstStyle/>
          <a:p>
            <a:pPr marL="0" indent="0">
              <a:lnSpc>
                <a:spcPts val="2555"/>
              </a:lnSpc>
              <a:buNone/>
            </a:pPr>
            <a:r>
              <a:rPr lang="en-US" sz="1597" dirty="0">
                <a:solidFill>
                  <a:srgbClr val="CFD0D8"/>
                </a:solidFill>
                <a:latin typeface="Roboto" pitchFamily="34" charset="0"/>
                <a:ea typeface="Roboto" pitchFamily="34" charset="-122"/>
                <a:cs typeface="Roboto" pitchFamily="34" charset="-120"/>
              </a:rPr>
              <a:t>Calculates the harmonic mean of precision and recall, providing a balanced measure of model performance.</a:t>
            </a:r>
            <a:endParaRPr lang="en-US" sz="1597"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75000"/>
            </a:srgbClr>
          </a:solidFill>
          <a:ln/>
        </p:spPr>
        <p:txBody>
          <a:bodyPr/>
          <a:lstStyle/>
          <a:p>
            <a:endParaRPr lang="en-IN"/>
          </a:p>
        </p:txBody>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pic>
        <p:nvPicPr>
          <p:cNvPr id="5" name="Image 2" descr="preencoded.png"/>
          <p:cNvPicPr>
            <a:picLocks noChangeAspect="1"/>
          </p:cNvPicPr>
          <p:nvPr/>
        </p:nvPicPr>
        <p:blipFill>
          <a:blip r:embed="rId5"/>
          <a:stretch>
            <a:fillRect/>
          </a:stretch>
        </p:blipFill>
        <p:spPr>
          <a:xfrm>
            <a:off x="9421892" y="2471261"/>
            <a:ext cx="4930616" cy="3287077"/>
          </a:xfrm>
          <a:prstGeom prst="rect">
            <a:avLst/>
          </a:prstGeom>
        </p:spPr>
      </p:pic>
      <p:sp>
        <p:nvSpPr>
          <p:cNvPr id="6" name="Text 1"/>
          <p:cNvSpPr/>
          <p:nvPr/>
        </p:nvSpPr>
        <p:spPr>
          <a:xfrm>
            <a:off x="778312" y="718423"/>
            <a:ext cx="5730359" cy="694849"/>
          </a:xfrm>
          <a:prstGeom prst="rect">
            <a:avLst/>
          </a:prstGeom>
          <a:noFill/>
          <a:ln/>
        </p:spPr>
        <p:txBody>
          <a:bodyPr wrap="none" rtlCol="0" anchor="t"/>
          <a:lstStyle/>
          <a:p>
            <a:pPr marL="0" indent="0">
              <a:lnSpc>
                <a:spcPts val="5472"/>
              </a:lnSpc>
              <a:buNone/>
            </a:pPr>
            <a:r>
              <a:rPr lang="en-US" sz="4378" dirty="0">
                <a:solidFill>
                  <a:srgbClr val="FFFFFF"/>
                </a:solidFill>
                <a:latin typeface="Roboto" pitchFamily="34" charset="0"/>
                <a:ea typeface="Roboto" pitchFamily="34" charset="-122"/>
                <a:cs typeface="Roboto" pitchFamily="34" charset="-120"/>
              </a:rPr>
              <a:t>T5 Model Performance</a:t>
            </a:r>
            <a:endParaRPr lang="en-US" sz="4378" dirty="0"/>
          </a:p>
        </p:txBody>
      </p:sp>
      <p:pic>
        <p:nvPicPr>
          <p:cNvPr id="7" name="Image 3" descr="preencoded.png"/>
          <p:cNvPicPr>
            <a:picLocks noChangeAspect="1"/>
          </p:cNvPicPr>
          <p:nvPr/>
        </p:nvPicPr>
        <p:blipFill>
          <a:blip r:embed="rId6"/>
          <a:stretch>
            <a:fillRect/>
          </a:stretch>
        </p:blipFill>
        <p:spPr>
          <a:xfrm>
            <a:off x="778312" y="1746766"/>
            <a:ext cx="1111806" cy="1779032"/>
          </a:xfrm>
          <a:prstGeom prst="rect">
            <a:avLst/>
          </a:prstGeom>
        </p:spPr>
      </p:pic>
      <p:sp>
        <p:nvSpPr>
          <p:cNvPr id="8" name="Text 2"/>
          <p:cNvSpPr/>
          <p:nvPr/>
        </p:nvSpPr>
        <p:spPr>
          <a:xfrm>
            <a:off x="2223611" y="1969056"/>
            <a:ext cx="2779752" cy="347424"/>
          </a:xfrm>
          <a:prstGeom prst="rect">
            <a:avLst/>
          </a:prstGeom>
          <a:noFill/>
          <a:ln/>
        </p:spPr>
        <p:txBody>
          <a:bodyPr wrap="none" rtlCol="0" anchor="t"/>
          <a:lstStyle/>
          <a:p>
            <a:pPr marL="0" indent="0" algn="l">
              <a:lnSpc>
                <a:spcPts val="2736"/>
              </a:lnSpc>
              <a:buNone/>
            </a:pPr>
            <a:r>
              <a:rPr lang="en-US" sz="2189" dirty="0">
                <a:solidFill>
                  <a:srgbClr val="CFD0D8"/>
                </a:solidFill>
                <a:latin typeface="Roboto" pitchFamily="34" charset="0"/>
                <a:ea typeface="Roboto" pitchFamily="34" charset="-122"/>
                <a:cs typeface="Roboto" pitchFamily="34" charset="-120"/>
              </a:rPr>
              <a:t>High F1-score</a:t>
            </a:r>
            <a:endParaRPr lang="en-US" sz="2189" dirty="0"/>
          </a:p>
        </p:txBody>
      </p:sp>
      <p:sp>
        <p:nvSpPr>
          <p:cNvPr id="9" name="Text 3"/>
          <p:cNvSpPr/>
          <p:nvPr/>
        </p:nvSpPr>
        <p:spPr>
          <a:xfrm>
            <a:off x="2223611" y="2449830"/>
            <a:ext cx="6142077" cy="711518"/>
          </a:xfrm>
          <a:prstGeom prst="rect">
            <a:avLst/>
          </a:prstGeom>
          <a:noFill/>
          <a:ln/>
        </p:spPr>
        <p:txBody>
          <a:bodyPr wrap="square" rtlCol="0" anchor="t"/>
          <a:lstStyle/>
          <a:p>
            <a:pPr marL="0" indent="0" algn="l">
              <a:lnSpc>
                <a:spcPts val="2802"/>
              </a:lnSpc>
              <a:buNone/>
            </a:pPr>
            <a:r>
              <a:rPr lang="en-US" sz="1751" dirty="0">
                <a:solidFill>
                  <a:srgbClr val="CFD0D8"/>
                </a:solidFill>
                <a:latin typeface="Roboto" pitchFamily="34" charset="0"/>
                <a:ea typeface="Roboto" pitchFamily="34" charset="-122"/>
                <a:cs typeface="Roboto" pitchFamily="34" charset="-120"/>
              </a:rPr>
              <a:t>The T5 model achieved a high F1-score, indicating strong precision and recall in generating accurate answers.</a:t>
            </a:r>
            <a:endParaRPr lang="en-US" sz="1751" dirty="0"/>
          </a:p>
        </p:txBody>
      </p:sp>
      <p:pic>
        <p:nvPicPr>
          <p:cNvPr id="10" name="Image 4" descr="preencoded.png"/>
          <p:cNvPicPr>
            <a:picLocks noChangeAspect="1"/>
          </p:cNvPicPr>
          <p:nvPr/>
        </p:nvPicPr>
        <p:blipFill>
          <a:blip r:embed="rId7"/>
          <a:stretch>
            <a:fillRect/>
          </a:stretch>
        </p:blipFill>
        <p:spPr>
          <a:xfrm>
            <a:off x="778312" y="3525798"/>
            <a:ext cx="1111806" cy="1992630"/>
          </a:xfrm>
          <a:prstGeom prst="rect">
            <a:avLst/>
          </a:prstGeom>
        </p:spPr>
      </p:pic>
      <p:sp>
        <p:nvSpPr>
          <p:cNvPr id="11" name="Text 4"/>
          <p:cNvSpPr/>
          <p:nvPr/>
        </p:nvSpPr>
        <p:spPr>
          <a:xfrm>
            <a:off x="2223611" y="3748088"/>
            <a:ext cx="4652843" cy="347424"/>
          </a:xfrm>
          <a:prstGeom prst="rect">
            <a:avLst/>
          </a:prstGeom>
          <a:noFill/>
          <a:ln/>
        </p:spPr>
        <p:txBody>
          <a:bodyPr wrap="none" rtlCol="0" anchor="t"/>
          <a:lstStyle/>
          <a:p>
            <a:pPr marL="0" indent="0" algn="l">
              <a:lnSpc>
                <a:spcPts val="2736"/>
              </a:lnSpc>
              <a:buNone/>
            </a:pPr>
            <a:r>
              <a:rPr lang="en-US" sz="2189" dirty="0">
                <a:solidFill>
                  <a:srgbClr val="CFD0D8"/>
                </a:solidFill>
                <a:latin typeface="Roboto" pitchFamily="34" charset="0"/>
                <a:ea typeface="Roboto" pitchFamily="34" charset="-122"/>
                <a:cs typeface="Roboto" pitchFamily="34" charset="-120"/>
              </a:rPr>
              <a:t>Competitive ROUGE and BLEU Scores</a:t>
            </a:r>
            <a:endParaRPr lang="en-US" sz="2189" dirty="0"/>
          </a:p>
        </p:txBody>
      </p:sp>
      <p:sp>
        <p:nvSpPr>
          <p:cNvPr id="12" name="Text 5"/>
          <p:cNvSpPr/>
          <p:nvPr/>
        </p:nvSpPr>
        <p:spPr>
          <a:xfrm>
            <a:off x="2223611" y="4228862"/>
            <a:ext cx="6142077" cy="1067276"/>
          </a:xfrm>
          <a:prstGeom prst="rect">
            <a:avLst/>
          </a:prstGeom>
          <a:noFill/>
          <a:ln/>
        </p:spPr>
        <p:txBody>
          <a:bodyPr wrap="square" rtlCol="0" anchor="t"/>
          <a:lstStyle/>
          <a:p>
            <a:pPr marL="0" indent="0" algn="l">
              <a:lnSpc>
                <a:spcPts val="2802"/>
              </a:lnSpc>
              <a:buNone/>
            </a:pPr>
            <a:r>
              <a:rPr lang="en-US" sz="1751" dirty="0">
                <a:solidFill>
                  <a:srgbClr val="CFD0D8"/>
                </a:solidFill>
                <a:latin typeface="Roboto" pitchFamily="34" charset="0"/>
                <a:ea typeface="Roboto" pitchFamily="34" charset="-122"/>
                <a:cs typeface="Roboto" pitchFamily="34" charset="-120"/>
              </a:rPr>
              <a:t>The model also demonstrated competitive ROUGE and BLEU scores, showing its ability to generate fluent and coherent responses.</a:t>
            </a:r>
            <a:endParaRPr lang="en-US" sz="1751" dirty="0"/>
          </a:p>
        </p:txBody>
      </p:sp>
      <p:pic>
        <p:nvPicPr>
          <p:cNvPr id="13" name="Image 5" descr="preencoded.png"/>
          <p:cNvPicPr>
            <a:picLocks noChangeAspect="1"/>
          </p:cNvPicPr>
          <p:nvPr/>
        </p:nvPicPr>
        <p:blipFill>
          <a:blip r:embed="rId8"/>
          <a:stretch>
            <a:fillRect/>
          </a:stretch>
        </p:blipFill>
        <p:spPr>
          <a:xfrm>
            <a:off x="778312" y="5518428"/>
            <a:ext cx="1111806" cy="1992630"/>
          </a:xfrm>
          <a:prstGeom prst="rect">
            <a:avLst/>
          </a:prstGeom>
        </p:spPr>
      </p:pic>
      <p:sp>
        <p:nvSpPr>
          <p:cNvPr id="14" name="Text 6"/>
          <p:cNvSpPr/>
          <p:nvPr/>
        </p:nvSpPr>
        <p:spPr>
          <a:xfrm>
            <a:off x="2223611" y="5740718"/>
            <a:ext cx="3457456" cy="347424"/>
          </a:xfrm>
          <a:prstGeom prst="rect">
            <a:avLst/>
          </a:prstGeom>
          <a:noFill/>
          <a:ln/>
        </p:spPr>
        <p:txBody>
          <a:bodyPr wrap="none" rtlCol="0" anchor="t"/>
          <a:lstStyle/>
          <a:p>
            <a:pPr marL="0" indent="0" algn="l">
              <a:lnSpc>
                <a:spcPts val="2736"/>
              </a:lnSpc>
              <a:buNone/>
            </a:pPr>
            <a:r>
              <a:rPr lang="en-US" sz="2189" dirty="0">
                <a:solidFill>
                  <a:srgbClr val="CFD0D8"/>
                </a:solidFill>
                <a:latin typeface="Roboto" pitchFamily="34" charset="0"/>
                <a:ea typeface="Roboto" pitchFamily="34" charset="-122"/>
                <a:cs typeface="Roboto" pitchFamily="34" charset="-120"/>
              </a:rPr>
              <a:t>Outperformed other models</a:t>
            </a:r>
            <a:endParaRPr lang="en-US" sz="2189" dirty="0"/>
          </a:p>
        </p:txBody>
      </p:sp>
      <p:sp>
        <p:nvSpPr>
          <p:cNvPr id="15" name="Text 7"/>
          <p:cNvSpPr/>
          <p:nvPr/>
        </p:nvSpPr>
        <p:spPr>
          <a:xfrm>
            <a:off x="2223611" y="6221492"/>
            <a:ext cx="6142077" cy="1067276"/>
          </a:xfrm>
          <a:prstGeom prst="rect">
            <a:avLst/>
          </a:prstGeom>
          <a:noFill/>
          <a:ln/>
        </p:spPr>
        <p:txBody>
          <a:bodyPr wrap="square" rtlCol="0" anchor="t"/>
          <a:lstStyle/>
          <a:p>
            <a:pPr marL="0" indent="0" algn="l">
              <a:lnSpc>
                <a:spcPts val="2802"/>
              </a:lnSpc>
              <a:buNone/>
            </a:pPr>
            <a:r>
              <a:rPr lang="en-US" sz="1751" dirty="0">
                <a:solidFill>
                  <a:srgbClr val="CFD0D8"/>
                </a:solidFill>
                <a:latin typeface="Roboto" pitchFamily="34" charset="0"/>
                <a:ea typeface="Roboto" pitchFamily="34" charset="-122"/>
                <a:cs typeface="Roboto" pitchFamily="34" charset="-120"/>
              </a:rPr>
              <a:t>The T5 model consistently outperformed BERT and GPT across all metrics, highlighting its effectiveness in question answering.</a:t>
            </a:r>
            <a:endParaRPr lang="en-US" sz="1751"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9153763"/>
          </a:xfrm>
          <a:prstGeom prst="rect">
            <a:avLst/>
          </a:prstGeom>
          <a:solidFill>
            <a:srgbClr val="000018">
              <a:alpha val="75000"/>
            </a:srgbClr>
          </a:solidFill>
          <a:ln/>
        </p:spPr>
        <p:txBody>
          <a:bodyPr/>
          <a:lstStyle/>
          <a:p>
            <a:endParaRPr lang="en-IN"/>
          </a:p>
        </p:txBody>
      </p:sp>
      <p:pic>
        <p:nvPicPr>
          <p:cNvPr id="4" name="Image 1" descr="preencoded.png"/>
          <p:cNvPicPr>
            <a:picLocks noChangeAspect="1"/>
          </p:cNvPicPr>
          <p:nvPr/>
        </p:nvPicPr>
        <p:blipFill>
          <a:blip r:embed="rId4"/>
          <a:stretch>
            <a:fillRect/>
          </a:stretch>
        </p:blipFill>
        <p:spPr>
          <a:xfrm>
            <a:off x="0" y="0"/>
            <a:ext cx="5486400" cy="9153763"/>
          </a:xfrm>
          <a:prstGeom prst="rect">
            <a:avLst/>
          </a:prstGeom>
        </p:spPr>
      </p:pic>
      <p:pic>
        <p:nvPicPr>
          <p:cNvPr id="5" name="Image 2" descr="preencoded.png"/>
          <p:cNvPicPr>
            <a:picLocks noChangeAspect="1"/>
          </p:cNvPicPr>
          <p:nvPr/>
        </p:nvPicPr>
        <p:blipFill>
          <a:blip r:embed="rId5"/>
          <a:stretch>
            <a:fillRect/>
          </a:stretch>
        </p:blipFill>
        <p:spPr>
          <a:xfrm>
            <a:off x="215979" y="2892028"/>
            <a:ext cx="5054322" cy="3369588"/>
          </a:xfrm>
          <a:prstGeom prst="rect">
            <a:avLst/>
          </a:prstGeom>
        </p:spPr>
      </p:pic>
      <p:sp>
        <p:nvSpPr>
          <p:cNvPr id="6" name="Text 1"/>
          <p:cNvSpPr/>
          <p:nvPr/>
        </p:nvSpPr>
        <p:spPr>
          <a:xfrm>
            <a:off x="6091238" y="475178"/>
            <a:ext cx="4320540" cy="540068"/>
          </a:xfrm>
          <a:prstGeom prst="rect">
            <a:avLst/>
          </a:prstGeom>
          <a:noFill/>
          <a:ln/>
        </p:spPr>
        <p:txBody>
          <a:bodyPr wrap="none" rtlCol="0" anchor="t"/>
          <a:lstStyle/>
          <a:p>
            <a:pPr marL="0" indent="0">
              <a:lnSpc>
                <a:spcPts val="4253"/>
              </a:lnSpc>
              <a:buNone/>
            </a:pPr>
            <a:r>
              <a:rPr lang="en-US" sz="3402" dirty="0">
                <a:solidFill>
                  <a:srgbClr val="FFFFFF"/>
                </a:solidFill>
                <a:latin typeface="Roboto" pitchFamily="34" charset="0"/>
                <a:ea typeface="Roboto" pitchFamily="34" charset="-122"/>
                <a:cs typeface="Roboto" pitchFamily="34" charset="-120"/>
              </a:rPr>
              <a:t>Potential Applications</a:t>
            </a:r>
            <a:endParaRPr lang="en-US" sz="3402" dirty="0"/>
          </a:p>
        </p:txBody>
      </p:sp>
      <p:pic>
        <p:nvPicPr>
          <p:cNvPr id="7" name="Image 3" descr="preencoded.png"/>
          <p:cNvPicPr>
            <a:picLocks noChangeAspect="1"/>
          </p:cNvPicPr>
          <p:nvPr/>
        </p:nvPicPr>
        <p:blipFill>
          <a:blip r:embed="rId6"/>
          <a:stretch>
            <a:fillRect/>
          </a:stretch>
        </p:blipFill>
        <p:spPr>
          <a:xfrm>
            <a:off x="6091238" y="1274445"/>
            <a:ext cx="431959" cy="431959"/>
          </a:xfrm>
          <a:prstGeom prst="rect">
            <a:avLst/>
          </a:prstGeom>
        </p:spPr>
      </p:pic>
      <p:sp>
        <p:nvSpPr>
          <p:cNvPr id="8" name="Text 2"/>
          <p:cNvSpPr/>
          <p:nvPr/>
        </p:nvSpPr>
        <p:spPr>
          <a:xfrm>
            <a:off x="6091238" y="1879163"/>
            <a:ext cx="2160270" cy="269915"/>
          </a:xfrm>
          <a:prstGeom prst="rect">
            <a:avLst/>
          </a:prstGeom>
          <a:noFill/>
          <a:ln/>
        </p:spPr>
        <p:txBody>
          <a:bodyPr wrap="none" rtlCol="0" anchor="t"/>
          <a:lstStyle/>
          <a:p>
            <a:pPr marL="0" indent="0" algn="l">
              <a:lnSpc>
                <a:spcPts val="2126"/>
              </a:lnSpc>
              <a:buNone/>
            </a:pPr>
            <a:r>
              <a:rPr lang="en-US" sz="1701" dirty="0">
                <a:solidFill>
                  <a:srgbClr val="CFD0D8"/>
                </a:solidFill>
                <a:latin typeface="Roboto" pitchFamily="34" charset="0"/>
                <a:ea typeface="Roboto" pitchFamily="34" charset="-122"/>
                <a:cs typeface="Roboto" pitchFamily="34" charset="-120"/>
              </a:rPr>
              <a:t>Chatbots</a:t>
            </a:r>
            <a:endParaRPr lang="en-US" sz="1701" dirty="0"/>
          </a:p>
        </p:txBody>
      </p:sp>
      <p:sp>
        <p:nvSpPr>
          <p:cNvPr id="9" name="Text 3"/>
          <p:cNvSpPr/>
          <p:nvPr/>
        </p:nvSpPr>
        <p:spPr>
          <a:xfrm>
            <a:off x="6091238" y="2252663"/>
            <a:ext cx="7934325" cy="276582"/>
          </a:xfrm>
          <a:prstGeom prst="rect">
            <a:avLst/>
          </a:prstGeom>
          <a:noFill/>
          <a:ln/>
        </p:spPr>
        <p:txBody>
          <a:bodyPr wrap="none" rtlCol="0" anchor="t"/>
          <a:lstStyle/>
          <a:p>
            <a:pPr marL="0" indent="0" algn="l">
              <a:lnSpc>
                <a:spcPts val="2177"/>
              </a:lnSpc>
              <a:buNone/>
            </a:pPr>
            <a:r>
              <a:rPr lang="en-US" sz="1361" dirty="0">
                <a:solidFill>
                  <a:srgbClr val="CFD0D8"/>
                </a:solidFill>
                <a:latin typeface="Roboto" pitchFamily="34" charset="0"/>
                <a:ea typeface="Roboto" pitchFamily="34" charset="-122"/>
                <a:cs typeface="Roboto" pitchFamily="34" charset="-120"/>
              </a:rPr>
              <a:t>The model can be integrated into chatbots to provide accurate and informative answers to user queries.</a:t>
            </a:r>
            <a:endParaRPr lang="en-US" sz="1361" dirty="0"/>
          </a:p>
        </p:txBody>
      </p:sp>
      <p:pic>
        <p:nvPicPr>
          <p:cNvPr id="10" name="Image 4" descr="preencoded.png"/>
          <p:cNvPicPr>
            <a:picLocks noChangeAspect="1"/>
          </p:cNvPicPr>
          <p:nvPr/>
        </p:nvPicPr>
        <p:blipFill>
          <a:blip r:embed="rId7"/>
          <a:stretch>
            <a:fillRect/>
          </a:stretch>
        </p:blipFill>
        <p:spPr>
          <a:xfrm>
            <a:off x="6091238" y="3047643"/>
            <a:ext cx="431959" cy="431959"/>
          </a:xfrm>
          <a:prstGeom prst="rect">
            <a:avLst/>
          </a:prstGeom>
        </p:spPr>
      </p:pic>
      <p:sp>
        <p:nvSpPr>
          <p:cNvPr id="11" name="Text 4"/>
          <p:cNvSpPr/>
          <p:nvPr/>
        </p:nvSpPr>
        <p:spPr>
          <a:xfrm>
            <a:off x="6091238" y="3652361"/>
            <a:ext cx="2160270" cy="269915"/>
          </a:xfrm>
          <a:prstGeom prst="rect">
            <a:avLst/>
          </a:prstGeom>
          <a:noFill/>
          <a:ln/>
        </p:spPr>
        <p:txBody>
          <a:bodyPr wrap="none" rtlCol="0" anchor="t"/>
          <a:lstStyle/>
          <a:p>
            <a:pPr marL="0" indent="0" algn="l">
              <a:lnSpc>
                <a:spcPts val="2126"/>
              </a:lnSpc>
              <a:buNone/>
            </a:pPr>
            <a:r>
              <a:rPr lang="en-US" sz="1701" dirty="0">
                <a:solidFill>
                  <a:srgbClr val="CFD0D8"/>
                </a:solidFill>
                <a:latin typeface="Roboto" pitchFamily="34" charset="0"/>
                <a:ea typeface="Roboto" pitchFamily="34" charset="-122"/>
                <a:cs typeface="Roboto" pitchFamily="34" charset="-120"/>
              </a:rPr>
              <a:t>Search Engines</a:t>
            </a:r>
            <a:endParaRPr lang="en-US" sz="1701" dirty="0"/>
          </a:p>
        </p:txBody>
      </p:sp>
      <p:sp>
        <p:nvSpPr>
          <p:cNvPr id="12" name="Text 5"/>
          <p:cNvSpPr/>
          <p:nvPr/>
        </p:nvSpPr>
        <p:spPr>
          <a:xfrm>
            <a:off x="6091238" y="4025860"/>
            <a:ext cx="7934325" cy="553164"/>
          </a:xfrm>
          <a:prstGeom prst="rect">
            <a:avLst/>
          </a:prstGeom>
          <a:noFill/>
          <a:ln/>
        </p:spPr>
        <p:txBody>
          <a:bodyPr wrap="square" rtlCol="0" anchor="t"/>
          <a:lstStyle/>
          <a:p>
            <a:pPr marL="0" indent="0" algn="l">
              <a:lnSpc>
                <a:spcPts val="2177"/>
              </a:lnSpc>
              <a:buNone/>
            </a:pPr>
            <a:r>
              <a:rPr lang="en-US" sz="1361" dirty="0">
                <a:solidFill>
                  <a:srgbClr val="CFD0D8"/>
                </a:solidFill>
                <a:latin typeface="Roboto" pitchFamily="34" charset="0"/>
                <a:ea typeface="Roboto" pitchFamily="34" charset="-122"/>
                <a:cs typeface="Roboto" pitchFamily="34" charset="-120"/>
              </a:rPr>
              <a:t>The model can enhance search engines by providing more comprehensive and relevant answers to user searches.</a:t>
            </a:r>
            <a:endParaRPr lang="en-US" sz="1361" dirty="0"/>
          </a:p>
        </p:txBody>
      </p:sp>
      <p:pic>
        <p:nvPicPr>
          <p:cNvPr id="13" name="Image 5" descr="preencoded.png"/>
          <p:cNvPicPr>
            <a:picLocks noChangeAspect="1"/>
          </p:cNvPicPr>
          <p:nvPr/>
        </p:nvPicPr>
        <p:blipFill>
          <a:blip r:embed="rId8"/>
          <a:stretch>
            <a:fillRect/>
          </a:stretch>
        </p:blipFill>
        <p:spPr>
          <a:xfrm>
            <a:off x="6091238" y="5097423"/>
            <a:ext cx="431959" cy="431959"/>
          </a:xfrm>
          <a:prstGeom prst="rect">
            <a:avLst/>
          </a:prstGeom>
        </p:spPr>
      </p:pic>
      <p:sp>
        <p:nvSpPr>
          <p:cNvPr id="14" name="Text 6"/>
          <p:cNvSpPr/>
          <p:nvPr/>
        </p:nvSpPr>
        <p:spPr>
          <a:xfrm>
            <a:off x="6091238" y="5702141"/>
            <a:ext cx="2493169" cy="269915"/>
          </a:xfrm>
          <a:prstGeom prst="rect">
            <a:avLst/>
          </a:prstGeom>
          <a:noFill/>
          <a:ln/>
        </p:spPr>
        <p:txBody>
          <a:bodyPr wrap="none" rtlCol="0" anchor="t"/>
          <a:lstStyle/>
          <a:p>
            <a:pPr marL="0" indent="0" algn="l">
              <a:lnSpc>
                <a:spcPts val="2126"/>
              </a:lnSpc>
              <a:buNone/>
            </a:pPr>
            <a:r>
              <a:rPr lang="en-US" sz="1701" dirty="0">
                <a:solidFill>
                  <a:srgbClr val="CFD0D8"/>
                </a:solidFill>
                <a:latin typeface="Roboto" pitchFamily="34" charset="0"/>
                <a:ea typeface="Roboto" pitchFamily="34" charset="-122"/>
                <a:cs typeface="Roboto" pitchFamily="34" charset="-120"/>
              </a:rPr>
              <a:t>Knowledge Base Systems</a:t>
            </a:r>
            <a:endParaRPr lang="en-US" sz="1701" dirty="0"/>
          </a:p>
        </p:txBody>
      </p:sp>
      <p:sp>
        <p:nvSpPr>
          <p:cNvPr id="15" name="Text 7"/>
          <p:cNvSpPr/>
          <p:nvPr/>
        </p:nvSpPr>
        <p:spPr>
          <a:xfrm>
            <a:off x="6091238" y="6075640"/>
            <a:ext cx="7934325" cy="553164"/>
          </a:xfrm>
          <a:prstGeom prst="rect">
            <a:avLst/>
          </a:prstGeom>
          <a:noFill/>
          <a:ln/>
        </p:spPr>
        <p:txBody>
          <a:bodyPr wrap="square" rtlCol="0" anchor="t"/>
          <a:lstStyle/>
          <a:p>
            <a:pPr marL="0" indent="0" algn="l">
              <a:lnSpc>
                <a:spcPts val="2177"/>
              </a:lnSpc>
              <a:buNone/>
            </a:pPr>
            <a:r>
              <a:rPr lang="en-US" sz="1361" dirty="0">
                <a:solidFill>
                  <a:srgbClr val="CFD0D8"/>
                </a:solidFill>
                <a:latin typeface="Roboto" pitchFamily="34" charset="0"/>
                <a:ea typeface="Roboto" pitchFamily="34" charset="-122"/>
                <a:cs typeface="Roboto" pitchFamily="34" charset="-120"/>
              </a:rPr>
              <a:t>The model can be used to build knowledge base systems that answer complex questions from a vast amount of information.</a:t>
            </a:r>
            <a:endParaRPr lang="en-US" sz="1361" dirty="0"/>
          </a:p>
        </p:txBody>
      </p:sp>
      <p:pic>
        <p:nvPicPr>
          <p:cNvPr id="16" name="Image 6" descr="preencoded.png"/>
          <p:cNvPicPr>
            <a:picLocks noChangeAspect="1"/>
          </p:cNvPicPr>
          <p:nvPr/>
        </p:nvPicPr>
        <p:blipFill>
          <a:blip r:embed="rId9"/>
          <a:stretch>
            <a:fillRect/>
          </a:stretch>
        </p:blipFill>
        <p:spPr>
          <a:xfrm>
            <a:off x="6091238" y="7147203"/>
            <a:ext cx="431959" cy="431959"/>
          </a:xfrm>
          <a:prstGeom prst="rect">
            <a:avLst/>
          </a:prstGeom>
        </p:spPr>
      </p:pic>
      <p:sp>
        <p:nvSpPr>
          <p:cNvPr id="17" name="Text 8"/>
          <p:cNvSpPr/>
          <p:nvPr/>
        </p:nvSpPr>
        <p:spPr>
          <a:xfrm>
            <a:off x="6091238" y="7751921"/>
            <a:ext cx="2160270" cy="269915"/>
          </a:xfrm>
          <a:prstGeom prst="rect">
            <a:avLst/>
          </a:prstGeom>
          <a:noFill/>
          <a:ln/>
        </p:spPr>
        <p:txBody>
          <a:bodyPr wrap="none" rtlCol="0" anchor="t"/>
          <a:lstStyle/>
          <a:p>
            <a:pPr marL="0" indent="0" algn="l">
              <a:lnSpc>
                <a:spcPts val="2126"/>
              </a:lnSpc>
              <a:buNone/>
            </a:pPr>
            <a:r>
              <a:rPr lang="en-US" sz="1701" dirty="0">
                <a:solidFill>
                  <a:srgbClr val="CFD0D8"/>
                </a:solidFill>
                <a:latin typeface="Roboto" pitchFamily="34" charset="0"/>
                <a:ea typeface="Roboto" pitchFamily="34" charset="-122"/>
                <a:cs typeface="Roboto" pitchFamily="34" charset="-120"/>
              </a:rPr>
              <a:t>Customer Support</a:t>
            </a:r>
            <a:endParaRPr lang="en-US" sz="1701" dirty="0"/>
          </a:p>
        </p:txBody>
      </p:sp>
      <p:sp>
        <p:nvSpPr>
          <p:cNvPr id="18" name="Text 9"/>
          <p:cNvSpPr/>
          <p:nvPr/>
        </p:nvSpPr>
        <p:spPr>
          <a:xfrm>
            <a:off x="6091238" y="8125420"/>
            <a:ext cx="7934325" cy="553164"/>
          </a:xfrm>
          <a:prstGeom prst="rect">
            <a:avLst/>
          </a:prstGeom>
          <a:noFill/>
          <a:ln/>
        </p:spPr>
        <p:txBody>
          <a:bodyPr wrap="square" rtlCol="0" anchor="t"/>
          <a:lstStyle/>
          <a:p>
            <a:pPr marL="0" indent="0" algn="l">
              <a:lnSpc>
                <a:spcPts val="2177"/>
              </a:lnSpc>
              <a:buNone/>
            </a:pPr>
            <a:r>
              <a:rPr lang="en-US" sz="1361" dirty="0">
                <a:solidFill>
                  <a:srgbClr val="CFD0D8"/>
                </a:solidFill>
                <a:latin typeface="Roboto" pitchFamily="34" charset="0"/>
                <a:ea typeface="Roboto" pitchFamily="34" charset="-122"/>
                <a:cs typeface="Roboto" pitchFamily="34" charset="-120"/>
              </a:rPr>
              <a:t>The model can automate customer support by providing quick and accurate responses to common inquiries.</a:t>
            </a:r>
            <a:endParaRPr lang="en-US" sz="1361"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75000"/>
            </a:srgbClr>
          </a:solidFill>
          <a:ln/>
        </p:spPr>
        <p:txBody>
          <a:bodyPr/>
          <a:lstStyle/>
          <a:p>
            <a:endParaRPr lang="en-IN"/>
          </a:p>
        </p:txBody>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pic>
        <p:nvPicPr>
          <p:cNvPr id="5" name="Image 2" descr="preencoded.png"/>
          <p:cNvPicPr>
            <a:picLocks noChangeAspect="1"/>
          </p:cNvPicPr>
          <p:nvPr/>
        </p:nvPicPr>
        <p:blipFill>
          <a:blip r:embed="rId5"/>
          <a:stretch>
            <a:fillRect/>
          </a:stretch>
        </p:blipFill>
        <p:spPr>
          <a:xfrm>
            <a:off x="9416653" y="1769864"/>
            <a:ext cx="4940975" cy="4689872"/>
          </a:xfrm>
          <a:prstGeom prst="rect">
            <a:avLst/>
          </a:prstGeom>
        </p:spPr>
      </p:pic>
      <p:sp>
        <p:nvSpPr>
          <p:cNvPr id="6" name="Text 1"/>
          <p:cNvSpPr/>
          <p:nvPr/>
        </p:nvSpPr>
        <p:spPr>
          <a:xfrm>
            <a:off x="763667" y="960001"/>
            <a:ext cx="6630710" cy="681871"/>
          </a:xfrm>
          <a:prstGeom prst="rect">
            <a:avLst/>
          </a:prstGeom>
          <a:noFill/>
          <a:ln/>
        </p:spPr>
        <p:txBody>
          <a:bodyPr wrap="none" rtlCol="0" anchor="t"/>
          <a:lstStyle/>
          <a:p>
            <a:pPr marL="0" indent="0">
              <a:lnSpc>
                <a:spcPts val="5369"/>
              </a:lnSpc>
              <a:buNone/>
            </a:pPr>
            <a:r>
              <a:rPr lang="en-US" sz="4295" dirty="0">
                <a:solidFill>
                  <a:srgbClr val="FFFFFF"/>
                </a:solidFill>
                <a:latin typeface="Roboto" pitchFamily="34" charset="0"/>
                <a:ea typeface="Roboto" pitchFamily="34" charset="-122"/>
                <a:cs typeface="Roboto" pitchFamily="34" charset="-120"/>
              </a:rPr>
              <a:t>Challenges and Limitations</a:t>
            </a:r>
            <a:endParaRPr lang="en-US" sz="4295" dirty="0"/>
          </a:p>
        </p:txBody>
      </p:sp>
      <p:sp>
        <p:nvSpPr>
          <p:cNvPr id="7" name="Shape 2"/>
          <p:cNvSpPr/>
          <p:nvPr/>
        </p:nvSpPr>
        <p:spPr>
          <a:xfrm>
            <a:off x="763667" y="1969056"/>
            <a:ext cx="7616666" cy="1621393"/>
          </a:xfrm>
          <a:prstGeom prst="roundRect">
            <a:avLst>
              <a:gd name="adj" fmla="val 5652"/>
            </a:avLst>
          </a:prstGeom>
          <a:solidFill>
            <a:srgbClr val="182567"/>
          </a:solidFill>
          <a:ln w="7620">
            <a:solidFill>
              <a:srgbClr val="313E80"/>
            </a:solidFill>
            <a:prstDash val="solid"/>
          </a:ln>
        </p:spPr>
        <p:txBody>
          <a:bodyPr/>
          <a:lstStyle/>
          <a:p>
            <a:endParaRPr lang="en-IN"/>
          </a:p>
        </p:txBody>
      </p:sp>
      <p:sp>
        <p:nvSpPr>
          <p:cNvPr id="8" name="Text 3"/>
          <p:cNvSpPr/>
          <p:nvPr/>
        </p:nvSpPr>
        <p:spPr>
          <a:xfrm>
            <a:off x="989409" y="2194798"/>
            <a:ext cx="2727484" cy="340876"/>
          </a:xfrm>
          <a:prstGeom prst="rect">
            <a:avLst/>
          </a:prstGeom>
          <a:noFill/>
          <a:ln/>
        </p:spPr>
        <p:txBody>
          <a:bodyPr wrap="none" rtlCol="0" anchor="t"/>
          <a:lstStyle/>
          <a:p>
            <a:pPr marL="0" indent="0">
              <a:lnSpc>
                <a:spcPts val="2685"/>
              </a:lnSpc>
              <a:buNone/>
            </a:pPr>
            <a:r>
              <a:rPr lang="en-US" sz="2148" dirty="0">
                <a:solidFill>
                  <a:srgbClr val="CFD0D8"/>
                </a:solidFill>
                <a:latin typeface="Roboto" pitchFamily="34" charset="0"/>
                <a:ea typeface="Roboto" pitchFamily="34" charset="-122"/>
                <a:cs typeface="Roboto" pitchFamily="34" charset="-120"/>
              </a:rPr>
              <a:t>Data Bias</a:t>
            </a:r>
            <a:endParaRPr lang="en-US" sz="2148" dirty="0"/>
          </a:p>
        </p:txBody>
      </p:sp>
      <p:sp>
        <p:nvSpPr>
          <p:cNvPr id="9" name="Text 4"/>
          <p:cNvSpPr/>
          <p:nvPr/>
        </p:nvSpPr>
        <p:spPr>
          <a:xfrm>
            <a:off x="989409" y="2666524"/>
            <a:ext cx="7165181" cy="698183"/>
          </a:xfrm>
          <a:prstGeom prst="rect">
            <a:avLst/>
          </a:prstGeom>
          <a:noFill/>
          <a:ln/>
        </p:spPr>
        <p:txBody>
          <a:bodyPr wrap="square" rtlCol="0" anchor="t"/>
          <a:lstStyle/>
          <a:p>
            <a:pPr marL="0" indent="0">
              <a:lnSpc>
                <a:spcPts val="2749"/>
              </a:lnSpc>
              <a:buNone/>
            </a:pPr>
            <a:r>
              <a:rPr lang="en-US" sz="1718" dirty="0">
                <a:solidFill>
                  <a:srgbClr val="CFD0D8"/>
                </a:solidFill>
                <a:latin typeface="Roboto" pitchFamily="34" charset="0"/>
                <a:ea typeface="Roboto" pitchFamily="34" charset="-122"/>
                <a:cs typeface="Roboto" pitchFamily="34" charset="-120"/>
              </a:rPr>
              <a:t>The dataset may reflect biases present in the real world, potentially leading to biased answers.</a:t>
            </a:r>
            <a:endParaRPr lang="en-US" sz="1718" dirty="0"/>
          </a:p>
        </p:txBody>
      </p:sp>
      <p:sp>
        <p:nvSpPr>
          <p:cNvPr id="10" name="Shape 5"/>
          <p:cNvSpPr/>
          <p:nvPr/>
        </p:nvSpPr>
        <p:spPr>
          <a:xfrm>
            <a:off x="763667" y="3808571"/>
            <a:ext cx="7616666" cy="1621393"/>
          </a:xfrm>
          <a:prstGeom prst="roundRect">
            <a:avLst>
              <a:gd name="adj" fmla="val 5652"/>
            </a:avLst>
          </a:prstGeom>
          <a:solidFill>
            <a:srgbClr val="182567"/>
          </a:solidFill>
          <a:ln w="7620">
            <a:solidFill>
              <a:srgbClr val="313E80"/>
            </a:solidFill>
            <a:prstDash val="solid"/>
          </a:ln>
        </p:spPr>
        <p:txBody>
          <a:bodyPr/>
          <a:lstStyle/>
          <a:p>
            <a:endParaRPr lang="en-IN"/>
          </a:p>
        </p:txBody>
      </p:sp>
      <p:sp>
        <p:nvSpPr>
          <p:cNvPr id="11" name="Text 6"/>
          <p:cNvSpPr/>
          <p:nvPr/>
        </p:nvSpPr>
        <p:spPr>
          <a:xfrm>
            <a:off x="989409" y="4034314"/>
            <a:ext cx="3171944" cy="340876"/>
          </a:xfrm>
          <a:prstGeom prst="rect">
            <a:avLst/>
          </a:prstGeom>
          <a:noFill/>
          <a:ln/>
        </p:spPr>
        <p:txBody>
          <a:bodyPr wrap="none" rtlCol="0" anchor="t"/>
          <a:lstStyle/>
          <a:p>
            <a:pPr marL="0" indent="0">
              <a:lnSpc>
                <a:spcPts val="2685"/>
              </a:lnSpc>
              <a:buNone/>
            </a:pPr>
            <a:r>
              <a:rPr lang="en-US" sz="2148" dirty="0">
                <a:solidFill>
                  <a:srgbClr val="CFD0D8"/>
                </a:solidFill>
                <a:latin typeface="Roboto" pitchFamily="34" charset="0"/>
                <a:ea typeface="Roboto" pitchFamily="34" charset="-122"/>
                <a:cs typeface="Roboto" pitchFamily="34" charset="-120"/>
              </a:rPr>
              <a:t>Contextual Understanding</a:t>
            </a:r>
            <a:endParaRPr lang="en-US" sz="2148" dirty="0"/>
          </a:p>
        </p:txBody>
      </p:sp>
      <p:sp>
        <p:nvSpPr>
          <p:cNvPr id="12" name="Text 7"/>
          <p:cNvSpPr/>
          <p:nvPr/>
        </p:nvSpPr>
        <p:spPr>
          <a:xfrm>
            <a:off x="989409" y="4506039"/>
            <a:ext cx="7165181" cy="698183"/>
          </a:xfrm>
          <a:prstGeom prst="rect">
            <a:avLst/>
          </a:prstGeom>
          <a:noFill/>
          <a:ln/>
        </p:spPr>
        <p:txBody>
          <a:bodyPr wrap="square" rtlCol="0" anchor="t"/>
          <a:lstStyle/>
          <a:p>
            <a:pPr marL="0" indent="0">
              <a:lnSpc>
                <a:spcPts val="2749"/>
              </a:lnSpc>
              <a:buNone/>
            </a:pPr>
            <a:r>
              <a:rPr lang="en-US" sz="1718" dirty="0">
                <a:solidFill>
                  <a:srgbClr val="CFD0D8"/>
                </a:solidFill>
                <a:latin typeface="Roboto" pitchFamily="34" charset="0"/>
                <a:ea typeface="Roboto" pitchFamily="34" charset="-122"/>
                <a:cs typeface="Roboto" pitchFamily="34" charset="-120"/>
              </a:rPr>
              <a:t>The model may struggle to understand complex questions with multiple layers of context.</a:t>
            </a:r>
            <a:endParaRPr lang="en-US" sz="1718" dirty="0"/>
          </a:p>
        </p:txBody>
      </p:sp>
      <p:sp>
        <p:nvSpPr>
          <p:cNvPr id="13" name="Shape 8"/>
          <p:cNvSpPr/>
          <p:nvPr/>
        </p:nvSpPr>
        <p:spPr>
          <a:xfrm>
            <a:off x="763667" y="5648087"/>
            <a:ext cx="7616666" cy="1621393"/>
          </a:xfrm>
          <a:prstGeom prst="roundRect">
            <a:avLst>
              <a:gd name="adj" fmla="val 5652"/>
            </a:avLst>
          </a:prstGeom>
          <a:solidFill>
            <a:srgbClr val="182567"/>
          </a:solidFill>
          <a:ln w="7620">
            <a:solidFill>
              <a:srgbClr val="313E80"/>
            </a:solidFill>
            <a:prstDash val="solid"/>
          </a:ln>
        </p:spPr>
        <p:txBody>
          <a:bodyPr/>
          <a:lstStyle/>
          <a:p>
            <a:endParaRPr lang="en-IN"/>
          </a:p>
        </p:txBody>
      </p:sp>
      <p:sp>
        <p:nvSpPr>
          <p:cNvPr id="14" name="Text 9"/>
          <p:cNvSpPr/>
          <p:nvPr/>
        </p:nvSpPr>
        <p:spPr>
          <a:xfrm>
            <a:off x="989409" y="5873829"/>
            <a:ext cx="2727484" cy="340876"/>
          </a:xfrm>
          <a:prstGeom prst="rect">
            <a:avLst/>
          </a:prstGeom>
          <a:noFill/>
          <a:ln/>
        </p:spPr>
        <p:txBody>
          <a:bodyPr wrap="none" rtlCol="0" anchor="t"/>
          <a:lstStyle/>
          <a:p>
            <a:pPr marL="0" indent="0">
              <a:lnSpc>
                <a:spcPts val="2685"/>
              </a:lnSpc>
              <a:buNone/>
            </a:pPr>
            <a:r>
              <a:rPr lang="en-US" sz="2148" dirty="0">
                <a:solidFill>
                  <a:srgbClr val="CFD0D8"/>
                </a:solidFill>
                <a:latin typeface="Roboto" pitchFamily="34" charset="0"/>
                <a:ea typeface="Roboto" pitchFamily="34" charset="-122"/>
                <a:cs typeface="Roboto" pitchFamily="34" charset="-120"/>
              </a:rPr>
              <a:t>Handling Ambiguity</a:t>
            </a:r>
            <a:endParaRPr lang="en-US" sz="2148" dirty="0"/>
          </a:p>
        </p:txBody>
      </p:sp>
      <p:sp>
        <p:nvSpPr>
          <p:cNvPr id="15" name="Text 10"/>
          <p:cNvSpPr/>
          <p:nvPr/>
        </p:nvSpPr>
        <p:spPr>
          <a:xfrm>
            <a:off x="989409" y="6345555"/>
            <a:ext cx="7165181" cy="698183"/>
          </a:xfrm>
          <a:prstGeom prst="rect">
            <a:avLst/>
          </a:prstGeom>
          <a:noFill/>
          <a:ln/>
        </p:spPr>
        <p:txBody>
          <a:bodyPr wrap="square" rtlCol="0" anchor="t"/>
          <a:lstStyle/>
          <a:p>
            <a:pPr marL="0" indent="0">
              <a:lnSpc>
                <a:spcPts val="2749"/>
              </a:lnSpc>
              <a:buNone/>
            </a:pPr>
            <a:r>
              <a:rPr lang="en-US" sz="1718" dirty="0">
                <a:solidFill>
                  <a:srgbClr val="CFD0D8"/>
                </a:solidFill>
                <a:latin typeface="Roboto" pitchFamily="34" charset="0"/>
                <a:ea typeface="Roboto" pitchFamily="34" charset="-122"/>
                <a:cs typeface="Roboto" pitchFamily="34" charset="-120"/>
              </a:rPr>
              <a:t>The model may find it challenging to provide accurate answers when presented with ambiguous or open-ended questions.</a:t>
            </a:r>
            <a:endParaRPr lang="en-US" sz="1718"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75000"/>
            </a:srgbClr>
          </a:solidFill>
          <a:ln/>
        </p:spPr>
        <p:txBody>
          <a:bodyPr/>
          <a:lstStyle/>
          <a:p>
            <a:endParaRPr lang="en-IN"/>
          </a:p>
        </p:txBody>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pic>
        <p:nvPicPr>
          <p:cNvPr id="5" name="Image 2" descr="preencoded.png"/>
          <p:cNvPicPr>
            <a:picLocks noChangeAspect="1"/>
          </p:cNvPicPr>
          <p:nvPr/>
        </p:nvPicPr>
        <p:blipFill>
          <a:blip r:embed="rId5"/>
          <a:stretch>
            <a:fillRect/>
          </a:stretch>
        </p:blipFill>
        <p:spPr>
          <a:xfrm>
            <a:off x="226814" y="1598414"/>
            <a:ext cx="5032772" cy="5032772"/>
          </a:xfrm>
          <a:prstGeom prst="rect">
            <a:avLst/>
          </a:prstGeom>
        </p:spPr>
      </p:pic>
      <p:sp>
        <p:nvSpPr>
          <p:cNvPr id="6" name="Text 1"/>
          <p:cNvSpPr/>
          <p:nvPr/>
        </p:nvSpPr>
        <p:spPr>
          <a:xfrm>
            <a:off x="6121598" y="1509832"/>
            <a:ext cx="5468779" cy="567095"/>
          </a:xfrm>
          <a:prstGeom prst="rect">
            <a:avLst/>
          </a:prstGeom>
          <a:noFill/>
          <a:ln/>
        </p:spPr>
        <p:txBody>
          <a:bodyPr wrap="none" rtlCol="0" anchor="t"/>
          <a:lstStyle/>
          <a:p>
            <a:pPr marL="0" indent="0">
              <a:lnSpc>
                <a:spcPts val="4466"/>
              </a:lnSpc>
              <a:buNone/>
            </a:pPr>
            <a:r>
              <a:rPr lang="en-US" sz="3573" dirty="0">
                <a:solidFill>
                  <a:srgbClr val="FFFFFF"/>
                </a:solidFill>
                <a:latin typeface="Roboto" pitchFamily="34" charset="0"/>
                <a:ea typeface="Roboto" pitchFamily="34" charset="-122"/>
                <a:cs typeface="Roboto" pitchFamily="34" charset="-120"/>
              </a:rPr>
              <a:t>Conclusion and Next Steps</a:t>
            </a:r>
            <a:endParaRPr lang="en-US" sz="3573" dirty="0"/>
          </a:p>
        </p:txBody>
      </p:sp>
      <p:sp>
        <p:nvSpPr>
          <p:cNvPr id="7" name="Shape 2"/>
          <p:cNvSpPr/>
          <p:nvPr/>
        </p:nvSpPr>
        <p:spPr>
          <a:xfrm>
            <a:off x="6189583" y="2553295"/>
            <a:ext cx="408384" cy="408384"/>
          </a:xfrm>
          <a:prstGeom prst="roundRect">
            <a:avLst>
              <a:gd name="adj" fmla="val 18667"/>
            </a:avLst>
          </a:prstGeom>
          <a:solidFill>
            <a:srgbClr val="182567"/>
          </a:solidFill>
          <a:ln w="7620">
            <a:solidFill>
              <a:srgbClr val="313E80"/>
            </a:solidFill>
            <a:prstDash val="solid"/>
          </a:ln>
        </p:spPr>
        <p:txBody>
          <a:bodyPr/>
          <a:lstStyle/>
          <a:p>
            <a:endParaRPr lang="en-IN"/>
          </a:p>
        </p:txBody>
      </p:sp>
      <p:sp>
        <p:nvSpPr>
          <p:cNvPr id="8" name="Text 3"/>
          <p:cNvSpPr/>
          <p:nvPr/>
        </p:nvSpPr>
        <p:spPr>
          <a:xfrm>
            <a:off x="6316385" y="2621280"/>
            <a:ext cx="154781" cy="272296"/>
          </a:xfrm>
          <a:prstGeom prst="rect">
            <a:avLst/>
          </a:prstGeom>
          <a:noFill/>
          <a:ln/>
        </p:spPr>
        <p:txBody>
          <a:bodyPr wrap="none" rtlCol="0" anchor="t"/>
          <a:lstStyle/>
          <a:p>
            <a:pPr marL="0" indent="0" algn="ctr">
              <a:lnSpc>
                <a:spcPts val="2144"/>
              </a:lnSpc>
              <a:buNone/>
            </a:pPr>
            <a:r>
              <a:rPr lang="en-US" sz="2144" dirty="0">
                <a:solidFill>
                  <a:srgbClr val="CFD0D8"/>
                </a:solidFill>
                <a:latin typeface="Roboto" pitchFamily="34" charset="0"/>
                <a:ea typeface="Roboto" pitchFamily="34" charset="-122"/>
                <a:cs typeface="Roboto" pitchFamily="34" charset="-120"/>
              </a:rPr>
              <a:t>1</a:t>
            </a:r>
            <a:endParaRPr lang="en-US" sz="2144" dirty="0"/>
          </a:p>
        </p:txBody>
      </p:sp>
      <p:sp>
        <p:nvSpPr>
          <p:cNvPr id="9" name="Text 4"/>
          <p:cNvSpPr/>
          <p:nvPr/>
        </p:nvSpPr>
        <p:spPr>
          <a:xfrm>
            <a:off x="7391995" y="2530554"/>
            <a:ext cx="2268855" cy="283607"/>
          </a:xfrm>
          <a:prstGeom prst="rect">
            <a:avLst/>
          </a:prstGeom>
          <a:noFill/>
          <a:ln/>
        </p:spPr>
        <p:txBody>
          <a:bodyPr wrap="none" rtlCol="0" anchor="t"/>
          <a:lstStyle/>
          <a:p>
            <a:pPr marL="0" indent="0" algn="l">
              <a:lnSpc>
                <a:spcPts val="2233"/>
              </a:lnSpc>
              <a:buNone/>
            </a:pPr>
            <a:r>
              <a:rPr lang="en-US" sz="1787" dirty="0">
                <a:solidFill>
                  <a:srgbClr val="CFD0D8"/>
                </a:solidFill>
                <a:latin typeface="Roboto" pitchFamily="34" charset="0"/>
                <a:ea typeface="Roboto" pitchFamily="34" charset="-122"/>
                <a:cs typeface="Roboto" pitchFamily="34" charset="-120"/>
              </a:rPr>
              <a:t>Model Deployment</a:t>
            </a:r>
            <a:endParaRPr lang="en-US" sz="1787" dirty="0"/>
          </a:p>
        </p:txBody>
      </p:sp>
      <p:sp>
        <p:nvSpPr>
          <p:cNvPr id="10" name="Text 5"/>
          <p:cNvSpPr/>
          <p:nvPr/>
        </p:nvSpPr>
        <p:spPr>
          <a:xfrm>
            <a:off x="7391995" y="2922984"/>
            <a:ext cx="6603206" cy="580549"/>
          </a:xfrm>
          <a:prstGeom prst="rect">
            <a:avLst/>
          </a:prstGeom>
          <a:noFill/>
          <a:ln/>
        </p:spPr>
        <p:txBody>
          <a:bodyPr wrap="square" rtlCol="0" anchor="t"/>
          <a:lstStyle/>
          <a:p>
            <a:pPr marL="0" indent="0" algn="l">
              <a:lnSpc>
                <a:spcPts val="2287"/>
              </a:lnSpc>
              <a:buNone/>
            </a:pPr>
            <a:r>
              <a:rPr lang="en-US" sz="1429" dirty="0">
                <a:solidFill>
                  <a:srgbClr val="CFD0D8"/>
                </a:solidFill>
                <a:latin typeface="Roboto" pitchFamily="34" charset="0"/>
                <a:ea typeface="Roboto" pitchFamily="34" charset="-122"/>
                <a:cs typeface="Roboto" pitchFamily="34" charset="-120"/>
              </a:rPr>
              <a:t>The T5 model will be deployed for use in various applications, leveraging its high accuracy and efficiency.</a:t>
            </a:r>
            <a:endParaRPr lang="en-US" sz="1429" dirty="0"/>
          </a:p>
        </p:txBody>
      </p:sp>
      <p:sp>
        <p:nvSpPr>
          <p:cNvPr id="11" name="Shape 6"/>
          <p:cNvSpPr/>
          <p:nvPr/>
        </p:nvSpPr>
        <p:spPr>
          <a:xfrm>
            <a:off x="6189583" y="4070628"/>
            <a:ext cx="408384" cy="408384"/>
          </a:xfrm>
          <a:prstGeom prst="roundRect">
            <a:avLst>
              <a:gd name="adj" fmla="val 18667"/>
            </a:avLst>
          </a:prstGeom>
          <a:solidFill>
            <a:srgbClr val="182567"/>
          </a:solidFill>
          <a:ln w="7620">
            <a:solidFill>
              <a:srgbClr val="313E80"/>
            </a:solidFill>
            <a:prstDash val="solid"/>
          </a:ln>
        </p:spPr>
        <p:txBody>
          <a:bodyPr/>
          <a:lstStyle/>
          <a:p>
            <a:endParaRPr lang="en-IN"/>
          </a:p>
        </p:txBody>
      </p:sp>
      <p:sp>
        <p:nvSpPr>
          <p:cNvPr id="12" name="Text 7"/>
          <p:cNvSpPr/>
          <p:nvPr/>
        </p:nvSpPr>
        <p:spPr>
          <a:xfrm>
            <a:off x="6316385" y="4138613"/>
            <a:ext cx="154781" cy="272296"/>
          </a:xfrm>
          <a:prstGeom prst="rect">
            <a:avLst/>
          </a:prstGeom>
          <a:noFill/>
          <a:ln/>
        </p:spPr>
        <p:txBody>
          <a:bodyPr wrap="none" rtlCol="0" anchor="t"/>
          <a:lstStyle/>
          <a:p>
            <a:pPr marL="0" indent="0" algn="ctr">
              <a:lnSpc>
                <a:spcPts val="2144"/>
              </a:lnSpc>
              <a:buNone/>
            </a:pPr>
            <a:r>
              <a:rPr lang="en-US" sz="2144" dirty="0">
                <a:solidFill>
                  <a:srgbClr val="CFD0D8"/>
                </a:solidFill>
                <a:latin typeface="Roboto" pitchFamily="34" charset="0"/>
                <a:ea typeface="Roboto" pitchFamily="34" charset="-122"/>
                <a:cs typeface="Roboto" pitchFamily="34" charset="-120"/>
              </a:rPr>
              <a:t>2</a:t>
            </a:r>
            <a:endParaRPr lang="en-US" sz="2144" dirty="0"/>
          </a:p>
        </p:txBody>
      </p:sp>
      <p:sp>
        <p:nvSpPr>
          <p:cNvPr id="13" name="Text 8"/>
          <p:cNvSpPr/>
          <p:nvPr/>
        </p:nvSpPr>
        <p:spPr>
          <a:xfrm>
            <a:off x="7391995" y="4047887"/>
            <a:ext cx="2268855" cy="283607"/>
          </a:xfrm>
          <a:prstGeom prst="rect">
            <a:avLst/>
          </a:prstGeom>
          <a:noFill/>
          <a:ln/>
        </p:spPr>
        <p:txBody>
          <a:bodyPr wrap="none" rtlCol="0" anchor="t"/>
          <a:lstStyle/>
          <a:p>
            <a:pPr marL="0" indent="0" algn="l">
              <a:lnSpc>
                <a:spcPts val="2233"/>
              </a:lnSpc>
              <a:buNone/>
            </a:pPr>
            <a:r>
              <a:rPr lang="en-US" sz="1787" dirty="0">
                <a:solidFill>
                  <a:srgbClr val="CFD0D8"/>
                </a:solidFill>
                <a:latin typeface="Roboto" pitchFamily="34" charset="0"/>
                <a:ea typeface="Roboto" pitchFamily="34" charset="-122"/>
                <a:cs typeface="Roboto" pitchFamily="34" charset="-120"/>
              </a:rPr>
              <a:t>Further Research</a:t>
            </a:r>
            <a:endParaRPr lang="en-US" sz="1787" dirty="0"/>
          </a:p>
        </p:txBody>
      </p:sp>
      <p:sp>
        <p:nvSpPr>
          <p:cNvPr id="14" name="Text 9"/>
          <p:cNvSpPr/>
          <p:nvPr/>
        </p:nvSpPr>
        <p:spPr>
          <a:xfrm>
            <a:off x="7391995" y="4440317"/>
            <a:ext cx="6603206" cy="580549"/>
          </a:xfrm>
          <a:prstGeom prst="rect">
            <a:avLst/>
          </a:prstGeom>
          <a:noFill/>
          <a:ln/>
        </p:spPr>
        <p:txBody>
          <a:bodyPr wrap="square" rtlCol="0" anchor="t"/>
          <a:lstStyle/>
          <a:p>
            <a:pPr marL="0" indent="0" algn="l">
              <a:lnSpc>
                <a:spcPts val="2287"/>
              </a:lnSpc>
              <a:buNone/>
            </a:pPr>
            <a:r>
              <a:rPr lang="en-US" sz="1429" dirty="0">
                <a:solidFill>
                  <a:srgbClr val="CFD0D8"/>
                </a:solidFill>
                <a:latin typeface="Roboto" pitchFamily="34" charset="0"/>
                <a:ea typeface="Roboto" pitchFamily="34" charset="-122"/>
                <a:cs typeface="Roboto" pitchFamily="34" charset="-120"/>
              </a:rPr>
              <a:t>Further research will focus on addressing the limitations of the model, including improving its ability to handle complex questions and contextual ambiguity.</a:t>
            </a:r>
            <a:endParaRPr lang="en-US" sz="1429" dirty="0"/>
          </a:p>
        </p:txBody>
      </p:sp>
      <p:sp>
        <p:nvSpPr>
          <p:cNvPr id="15" name="Shape 10"/>
          <p:cNvSpPr/>
          <p:nvPr/>
        </p:nvSpPr>
        <p:spPr>
          <a:xfrm>
            <a:off x="6189583" y="5587960"/>
            <a:ext cx="408384" cy="408384"/>
          </a:xfrm>
          <a:prstGeom prst="roundRect">
            <a:avLst>
              <a:gd name="adj" fmla="val 18667"/>
            </a:avLst>
          </a:prstGeom>
          <a:solidFill>
            <a:srgbClr val="182567"/>
          </a:solidFill>
          <a:ln w="7620">
            <a:solidFill>
              <a:srgbClr val="313E80"/>
            </a:solidFill>
            <a:prstDash val="solid"/>
          </a:ln>
        </p:spPr>
        <p:txBody>
          <a:bodyPr/>
          <a:lstStyle/>
          <a:p>
            <a:endParaRPr lang="en-IN"/>
          </a:p>
        </p:txBody>
      </p:sp>
      <p:sp>
        <p:nvSpPr>
          <p:cNvPr id="16" name="Text 11"/>
          <p:cNvSpPr/>
          <p:nvPr/>
        </p:nvSpPr>
        <p:spPr>
          <a:xfrm>
            <a:off x="6316385" y="5655945"/>
            <a:ext cx="154781" cy="272296"/>
          </a:xfrm>
          <a:prstGeom prst="rect">
            <a:avLst/>
          </a:prstGeom>
          <a:noFill/>
          <a:ln/>
        </p:spPr>
        <p:txBody>
          <a:bodyPr wrap="none" rtlCol="0" anchor="t"/>
          <a:lstStyle/>
          <a:p>
            <a:pPr marL="0" indent="0" algn="ctr">
              <a:lnSpc>
                <a:spcPts val="2144"/>
              </a:lnSpc>
              <a:buNone/>
            </a:pPr>
            <a:r>
              <a:rPr lang="en-US" sz="2144" dirty="0">
                <a:solidFill>
                  <a:srgbClr val="CFD0D8"/>
                </a:solidFill>
                <a:latin typeface="Roboto" pitchFamily="34" charset="0"/>
                <a:ea typeface="Roboto" pitchFamily="34" charset="-122"/>
                <a:cs typeface="Roboto" pitchFamily="34" charset="-120"/>
              </a:rPr>
              <a:t>3</a:t>
            </a:r>
            <a:endParaRPr lang="en-US" sz="2144" dirty="0"/>
          </a:p>
        </p:txBody>
      </p:sp>
      <p:sp>
        <p:nvSpPr>
          <p:cNvPr id="17" name="Text 12"/>
          <p:cNvSpPr/>
          <p:nvPr/>
        </p:nvSpPr>
        <p:spPr>
          <a:xfrm>
            <a:off x="7391995" y="5565219"/>
            <a:ext cx="2268855" cy="283607"/>
          </a:xfrm>
          <a:prstGeom prst="rect">
            <a:avLst/>
          </a:prstGeom>
          <a:noFill/>
          <a:ln/>
        </p:spPr>
        <p:txBody>
          <a:bodyPr wrap="none" rtlCol="0" anchor="t"/>
          <a:lstStyle/>
          <a:p>
            <a:pPr marL="0" indent="0" algn="l">
              <a:lnSpc>
                <a:spcPts val="2233"/>
              </a:lnSpc>
              <a:buNone/>
            </a:pPr>
            <a:r>
              <a:rPr lang="en-US" sz="1787" dirty="0">
                <a:solidFill>
                  <a:srgbClr val="CFD0D8"/>
                </a:solidFill>
                <a:latin typeface="Roboto" pitchFamily="34" charset="0"/>
                <a:ea typeface="Roboto" pitchFamily="34" charset="-122"/>
                <a:cs typeface="Roboto" pitchFamily="34" charset="-120"/>
              </a:rPr>
              <a:t>Model Enhancement</a:t>
            </a:r>
            <a:endParaRPr lang="en-US" sz="1787" dirty="0"/>
          </a:p>
        </p:txBody>
      </p:sp>
      <p:sp>
        <p:nvSpPr>
          <p:cNvPr id="18" name="Text 13"/>
          <p:cNvSpPr/>
          <p:nvPr/>
        </p:nvSpPr>
        <p:spPr>
          <a:xfrm>
            <a:off x="7391995" y="5957649"/>
            <a:ext cx="6603206" cy="580549"/>
          </a:xfrm>
          <a:prstGeom prst="rect">
            <a:avLst/>
          </a:prstGeom>
          <a:noFill/>
          <a:ln/>
        </p:spPr>
        <p:txBody>
          <a:bodyPr wrap="square" rtlCol="0" anchor="t"/>
          <a:lstStyle/>
          <a:p>
            <a:pPr marL="0" indent="0" algn="l">
              <a:lnSpc>
                <a:spcPts val="2287"/>
              </a:lnSpc>
              <a:buNone/>
            </a:pPr>
            <a:r>
              <a:rPr lang="en-US" sz="1429" dirty="0">
                <a:solidFill>
                  <a:srgbClr val="CFD0D8"/>
                </a:solidFill>
                <a:latin typeface="Roboto" pitchFamily="34" charset="0"/>
                <a:ea typeface="Roboto" pitchFamily="34" charset="-122"/>
                <a:cs typeface="Roboto" pitchFamily="34" charset="-120"/>
              </a:rPr>
              <a:t>We will explore strategies to enhance the model's performance, such as fine-tuning it on specialized datasets or incorporating advanced NLP techniques.</a:t>
            </a:r>
            <a:endParaRPr lang="en-US" sz="1429"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75000"/>
            </a:srgbClr>
          </a:solidFill>
          <a:ln/>
        </p:spPr>
        <p:txBody>
          <a:bodyPr/>
          <a:lstStyle/>
          <a:p>
            <a:endParaRPr lang="en-IN"/>
          </a:p>
        </p:txBody>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pic>
        <p:nvPicPr>
          <p:cNvPr id="5" name="Image 2" descr="preencoded.png"/>
          <p:cNvPicPr>
            <a:picLocks noChangeAspect="1"/>
          </p:cNvPicPr>
          <p:nvPr/>
        </p:nvPicPr>
        <p:blipFill>
          <a:blip r:embed="rId5"/>
          <a:stretch>
            <a:fillRect/>
          </a:stretch>
        </p:blipFill>
        <p:spPr>
          <a:xfrm>
            <a:off x="9452610" y="2491740"/>
            <a:ext cx="4869180" cy="3246120"/>
          </a:xfrm>
          <a:prstGeom prst="rect">
            <a:avLst/>
          </a:prstGeom>
        </p:spPr>
      </p:pic>
      <p:sp>
        <p:nvSpPr>
          <p:cNvPr id="6" name="Text 1"/>
          <p:cNvSpPr/>
          <p:nvPr/>
        </p:nvSpPr>
        <p:spPr>
          <a:xfrm>
            <a:off x="864037" y="2201823"/>
            <a:ext cx="5331143" cy="1064657"/>
          </a:xfrm>
          <a:prstGeom prst="rect">
            <a:avLst/>
          </a:prstGeom>
          <a:noFill/>
          <a:ln/>
        </p:spPr>
        <p:txBody>
          <a:bodyPr wrap="none" rtlCol="0" anchor="t"/>
          <a:lstStyle/>
          <a:p>
            <a:pPr marL="0" indent="0">
              <a:lnSpc>
                <a:spcPts val="8384"/>
              </a:lnSpc>
              <a:buNone/>
            </a:pPr>
            <a:r>
              <a:rPr lang="en-US" sz="6707" dirty="0">
                <a:solidFill>
                  <a:srgbClr val="FFFFFF"/>
                </a:solidFill>
                <a:latin typeface="Roboto" pitchFamily="34" charset="0"/>
                <a:ea typeface="Roboto" pitchFamily="34" charset="-122"/>
                <a:cs typeface="Roboto" pitchFamily="34" charset="-120"/>
              </a:rPr>
              <a:t>THANK YOU</a:t>
            </a:r>
            <a:endParaRPr lang="en-US" sz="6707" dirty="0"/>
          </a:p>
        </p:txBody>
      </p:sp>
      <p:pic>
        <p:nvPicPr>
          <p:cNvPr id="7" name="Image 3" descr="preencoded.png"/>
          <p:cNvPicPr>
            <a:picLocks noChangeAspect="1"/>
          </p:cNvPicPr>
          <p:nvPr/>
        </p:nvPicPr>
        <p:blipFill>
          <a:blip r:embed="rId6"/>
          <a:stretch>
            <a:fillRect/>
          </a:stretch>
        </p:blipFill>
        <p:spPr>
          <a:xfrm>
            <a:off x="6805017" y="2232660"/>
            <a:ext cx="1289209" cy="1289209"/>
          </a:xfrm>
          <a:prstGeom prst="rect">
            <a:avLst/>
          </a:prstGeom>
        </p:spPr>
      </p:pic>
      <p:sp>
        <p:nvSpPr>
          <p:cNvPr id="8" name="Text 2"/>
          <p:cNvSpPr/>
          <p:nvPr/>
        </p:nvSpPr>
        <p:spPr>
          <a:xfrm>
            <a:off x="6805017" y="3799523"/>
            <a:ext cx="1482447" cy="395049"/>
          </a:xfrm>
          <a:prstGeom prst="rect">
            <a:avLst/>
          </a:prstGeom>
          <a:noFill/>
          <a:ln/>
        </p:spPr>
        <p:txBody>
          <a:bodyPr wrap="none" rtlCol="0" anchor="t"/>
          <a:lstStyle/>
          <a:p>
            <a:pPr marL="0" indent="0">
              <a:lnSpc>
                <a:spcPts val="3110"/>
              </a:lnSpc>
              <a:buNone/>
            </a:pPr>
            <a:endParaRPr lang="en-US" sz="1944" dirty="0"/>
          </a:p>
        </p:txBody>
      </p:sp>
      <p:sp>
        <p:nvSpPr>
          <p:cNvPr id="9" name="Text 3"/>
          <p:cNvSpPr/>
          <p:nvPr/>
        </p:nvSpPr>
        <p:spPr>
          <a:xfrm>
            <a:off x="864037" y="4694396"/>
            <a:ext cx="7415927" cy="1580198"/>
          </a:xfrm>
          <a:prstGeom prst="rect">
            <a:avLst/>
          </a:prstGeom>
          <a:noFill/>
          <a:ln/>
        </p:spPr>
        <p:txBody>
          <a:bodyPr wrap="square" rtlCol="0" anchor="t"/>
          <a:lstStyle/>
          <a:p>
            <a:pPr marL="0" indent="0">
              <a:lnSpc>
                <a:spcPts val="3110"/>
              </a:lnSpc>
              <a:buNone/>
            </a:pPr>
            <a:r>
              <a:rPr lang="en-US" sz="1944" dirty="0">
                <a:solidFill>
                  <a:srgbClr val="CFD0D8"/>
                </a:solidFill>
                <a:latin typeface="Roboto" pitchFamily="34" charset="0"/>
                <a:ea typeface="Roboto" pitchFamily="34" charset="-122"/>
                <a:cs typeface="Roboto" pitchFamily="34" charset="-120"/>
              </a:rPr>
              <a:t>Thank you for reviewing this presentation on our Quora question answering project. We covered the key aspects, from the dataset to the NLP models and evaluation. Please let me know if you have any other questions!</a:t>
            </a:r>
            <a:endParaRPr lang="en-US" sz="1944"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TotalTime>
  <Words>669</Words>
  <Application>Microsoft Office PowerPoint</Application>
  <PresentationFormat>Custom</PresentationFormat>
  <Paragraphs>76</Paragraphs>
  <Slides>9</Slides>
  <Notes>9</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9</vt:i4>
      </vt:variant>
    </vt:vector>
  </HeadingPairs>
  <TitlesOfParts>
    <vt:vector size="12" baseType="lpstr">
      <vt:lpstr>Arial</vt:lpstr>
      <vt:lpstr>Roboto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Harry S</cp:lastModifiedBy>
  <cp:revision>2</cp:revision>
  <dcterms:created xsi:type="dcterms:W3CDTF">2024-07-30T08:34:29Z</dcterms:created>
  <dcterms:modified xsi:type="dcterms:W3CDTF">2024-07-30T08:36:35Z</dcterms:modified>
</cp:coreProperties>
</file>